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7" r:id="rId6"/>
    <p:sldId id="268" r:id="rId7"/>
    <p:sldId id="260" r:id="rId8"/>
    <p:sldId id="261" r:id="rId9"/>
    <p:sldId id="262" r:id="rId10"/>
    <p:sldId id="263" r:id="rId11"/>
    <p:sldId id="272" r:id="rId12"/>
    <p:sldId id="269" r:id="rId13"/>
    <p:sldId id="271" r:id="rId14"/>
    <p:sldId id="273" r:id="rId15"/>
    <p:sldId id="274" r:id="rId16"/>
    <p:sldId id="275" r:id="rId17"/>
    <p:sldId id="276" r:id="rId18"/>
    <p:sldId id="270" r:id="rId19"/>
    <p:sldId id="264" r:id="rId20"/>
    <p:sldId id="266" r:id="rId21"/>
    <p:sldId id="278" r:id="rId22"/>
  </p:sldIdLst>
  <p:sldSz cx="18288000" cy="10287000"/>
  <p:notesSz cx="9144000" cy="6858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mbria" panose="02040503050406030204" pitchFamily="18" charset="0"/>
      <p:regular r:id="rId28"/>
      <p:bold r:id="rId29"/>
      <p:italic r:id="rId30"/>
      <p:boldItalic r:id="rId31"/>
    </p:embeddedFont>
    <p:embeddedFont>
      <p:font typeface="Century Gothic Paneuropean" panose="020B0604020202020204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ітлий стиль 1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Володимир Дробітько" userId="e10bd6dc552309b4" providerId="LiveId" clId="{B8FE0630-9262-4502-8A8E-6DA57A891346}"/>
    <pc:docChg chg="modSld">
      <pc:chgData name="Володимир Дробітько" userId="e10bd6dc552309b4" providerId="LiveId" clId="{B8FE0630-9262-4502-8A8E-6DA57A891346}" dt="2026-05-31T11:54:59.115" v="4" actId="14100"/>
      <pc:docMkLst>
        <pc:docMk/>
      </pc:docMkLst>
      <pc:sldChg chg="modSp mod">
        <pc:chgData name="Володимир Дробітько" userId="e10bd6dc552309b4" providerId="LiveId" clId="{B8FE0630-9262-4502-8A8E-6DA57A891346}" dt="2026-05-31T11:54:59.115" v="4" actId="14100"/>
        <pc:sldMkLst>
          <pc:docMk/>
          <pc:sldMk cId="0" sldId="258"/>
        </pc:sldMkLst>
        <pc:spChg chg="mod">
          <ac:chgData name="Володимир Дробітько" userId="e10bd6dc552309b4" providerId="LiveId" clId="{B8FE0630-9262-4502-8A8E-6DA57A891346}" dt="2026-05-31T11:54:59.115" v="4" actId="14100"/>
          <ac:spMkLst>
            <pc:docMk/>
            <pc:sldMk cId="0" sldId="258"/>
            <ac:spMk id="13" creationId="{00000000-0000-0000-0000-000000000000}"/>
          </ac:spMkLst>
        </pc:spChg>
      </pc:sldChg>
      <pc:sldChg chg="modSp mod">
        <pc:chgData name="Володимир Дробітько" userId="e10bd6dc552309b4" providerId="LiveId" clId="{B8FE0630-9262-4502-8A8E-6DA57A891346}" dt="2026-05-31T11:48:36.857" v="0" actId="1076"/>
        <pc:sldMkLst>
          <pc:docMk/>
          <pc:sldMk cId="0" sldId="260"/>
        </pc:sldMkLst>
        <pc:spChg chg="mod">
          <ac:chgData name="Володимир Дробітько" userId="e10bd6dc552309b4" providerId="LiveId" clId="{B8FE0630-9262-4502-8A8E-6DA57A891346}" dt="2026-05-31T11:48:36.857" v="0" actId="1076"/>
          <ac:spMkLst>
            <pc:docMk/>
            <pc:sldMk cId="0" sldId="260"/>
            <ac:spMk id="2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DED-4C63-BB6D-A44F9FF34E3B}"/>
              </c:ext>
            </c:extLst>
          </c:dPt>
          <c:dPt>
            <c:idx val="1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DED-4C63-BB6D-A44F9FF34E3B}"/>
              </c:ext>
            </c:extLst>
          </c:dPt>
          <c:cat>
            <c:strRef>
              <c:f>Аркуш1!$A$2:$A$3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Аркуш1!$B$2:$B$3</c:f>
              <c:numCache>
                <c:formatCode>General</c:formatCode>
                <c:ptCount val="2"/>
                <c:pt idx="0">
                  <c:v>32.200000000000003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14-4AE8-BE88-46A84EE7DD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B0D17-E32B-403D-8AFC-E372443C8B87}" type="datetimeFigureOut">
              <a:rPr lang="uk-UA" smtClean="0"/>
              <a:t>17.07.2026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F15E8-C7FC-4325-9652-6A3A172DA70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630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/>
          <p:cNvSpPr/>
          <p:nvPr/>
        </p:nvSpPr>
        <p:spPr>
          <a:xfrm>
            <a:off x="381000" y="157537"/>
            <a:ext cx="1600200" cy="1601141"/>
          </a:xfrm>
          <a:custGeom>
            <a:avLst/>
            <a:gdLst/>
            <a:ahLst/>
            <a:cxnLst/>
            <a:rect l="l" t="t" r="r" b="b"/>
            <a:pathLst>
              <a:path w="1983798" h="1984965">
                <a:moveTo>
                  <a:pt x="0" y="0"/>
                </a:moveTo>
                <a:lnTo>
                  <a:pt x="1983798" y="0"/>
                </a:lnTo>
                <a:lnTo>
                  <a:pt x="1983798" y="1984965"/>
                </a:lnTo>
                <a:lnTo>
                  <a:pt x="0" y="19849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361950" y="3024693"/>
            <a:ext cx="12419353" cy="32008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04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БЕЗБАР’ЄРНИЙ МАРШРУТ </a:t>
            </a:r>
          </a:p>
        </p:txBody>
      </p:sp>
      <p:sp>
        <p:nvSpPr>
          <p:cNvPr id="15" name="Freeform 15"/>
          <p:cNvSpPr/>
          <p:nvPr/>
        </p:nvSpPr>
        <p:spPr>
          <a:xfrm>
            <a:off x="2209800" y="665693"/>
            <a:ext cx="5334000" cy="968654"/>
          </a:xfrm>
          <a:custGeom>
            <a:avLst/>
            <a:gdLst/>
            <a:ahLst/>
            <a:cxnLst/>
            <a:rect l="l" t="t" r="r" b="b"/>
            <a:pathLst>
              <a:path w="5939666" h="1078643">
                <a:moveTo>
                  <a:pt x="0" y="0"/>
                </a:moveTo>
                <a:lnTo>
                  <a:pt x="5939666" y="0"/>
                </a:lnTo>
                <a:lnTo>
                  <a:pt x="5939666" y="1078644"/>
                </a:lnTo>
                <a:lnTo>
                  <a:pt x="0" y="10786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D42BBD-2AB2-4507-9B85-B983EC1DB3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45974" y="1124354"/>
            <a:ext cx="5855332" cy="8038291"/>
          </a:xfrm>
          <a:prstGeom prst="rect">
            <a:avLst/>
          </a:prstGeom>
        </p:spPr>
      </p:pic>
      <p:sp>
        <p:nvSpPr>
          <p:cNvPr id="9" name="TextBox 16">
            <a:extLst>
              <a:ext uri="{FF2B5EF4-FFF2-40B4-BE49-F238E27FC236}">
                <a16:creationId xmlns:a16="http://schemas.microsoft.com/office/drawing/2014/main" id="{2A895BB2-A564-4AB8-88B4-7AB89D6DE042}"/>
              </a:ext>
            </a:extLst>
          </p:cNvPr>
          <p:cNvSpPr txBox="1"/>
          <p:nvPr/>
        </p:nvSpPr>
        <p:spPr>
          <a:xfrm>
            <a:off x="0" y="9542663"/>
            <a:ext cx="1828800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69874" lvl="1" algn="ctr"/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2026</a:t>
            </a:r>
            <a:endParaRPr lang="en-US" sz="32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"/>
              <a:sym typeface="Century Gothic Paneuropean"/>
            </a:endParaRP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13F91766-16CB-4C03-8792-0458649403AD}"/>
              </a:ext>
            </a:extLst>
          </p:cNvPr>
          <p:cNvSpPr txBox="1"/>
          <p:nvPr/>
        </p:nvSpPr>
        <p:spPr>
          <a:xfrm>
            <a:off x="381000" y="6591300"/>
            <a:ext cx="12419353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4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МАГДАЛИНІВСЬКОЇ ТГ</a:t>
            </a:r>
          </a:p>
          <a:p>
            <a:pPr algn="ctr"/>
            <a:r>
              <a:rPr lang="uk-UA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в селищі Магдалинівка 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7"/>
          <p:cNvSpPr txBox="1"/>
          <p:nvPr/>
        </p:nvSpPr>
        <p:spPr>
          <a:xfrm>
            <a:off x="1142893" y="720432"/>
            <a:ext cx="16126478" cy="1680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 </a:t>
            </a:r>
            <a:r>
              <a:rPr lang="ru-RU" sz="320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черга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І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Ділянка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тротуару по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вул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Центральній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: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від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вул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Набережної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до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провулка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Каштанового (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пішохідний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перехід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).</a:t>
            </a:r>
            <a:endParaRPr lang="en-US" sz="32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"/>
              <a:sym typeface="Century Gothic Paneuropean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42" y="2672116"/>
            <a:ext cx="7916582" cy="602483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56731F-4A34-44C1-9A43-3BEF7BFAD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828" y="2672117"/>
            <a:ext cx="7926543" cy="6024835"/>
          </a:xfrm>
          <a:prstGeom prst="rect">
            <a:avLst/>
          </a:prstGeom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BADBB0AD-ACAE-4E18-950A-728F1C42A0FA}"/>
              </a:ext>
            </a:extLst>
          </p:cNvPr>
          <p:cNvSpPr txBox="1"/>
          <p:nvPr/>
        </p:nvSpPr>
        <p:spPr>
          <a:xfrm>
            <a:off x="4067722" y="8696952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ДО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29A29BF1-DD92-4550-9167-0F5D295014C9}"/>
              </a:ext>
            </a:extLst>
          </p:cNvPr>
          <p:cNvSpPr txBox="1"/>
          <p:nvPr/>
        </p:nvSpPr>
        <p:spPr>
          <a:xfrm>
            <a:off x="12344400" y="8696952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ПІСЛЯ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7">
            <a:extLst>
              <a:ext uri="{FF2B5EF4-FFF2-40B4-BE49-F238E27FC236}">
                <a16:creationId xmlns:a16="http://schemas.microsoft.com/office/drawing/2014/main" id="{435079E3-6FF5-408D-A475-07C6AA19A0B0}"/>
              </a:ext>
            </a:extLst>
          </p:cNvPr>
          <p:cNvSpPr txBox="1"/>
          <p:nvPr/>
        </p:nvSpPr>
        <p:spPr>
          <a:xfrm>
            <a:off x="1133368" y="419100"/>
            <a:ext cx="16126478" cy="11032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 </a:t>
            </a:r>
            <a:r>
              <a:rPr lang="ru-RU" sz="320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черга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І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Ділянка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тротуару по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вул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Центральній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(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від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вул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Набережної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до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провулка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Каштанового).</a:t>
            </a:r>
            <a:endParaRPr lang="en-US" sz="32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"/>
              <a:sym typeface="Century Gothic Paneuropean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DE8335-5EC9-4010-B5AF-F189D7C673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" t="-24649" r="-298" b="39107"/>
          <a:stretch/>
        </p:blipFill>
        <p:spPr>
          <a:xfrm>
            <a:off x="1133368" y="-1028700"/>
            <a:ext cx="6400800" cy="97296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6895919-E358-46ED-9A68-132421A82A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400" y="1680465"/>
            <a:ext cx="6433305" cy="6926069"/>
          </a:xfrm>
          <a:prstGeom prst="rect">
            <a:avLst/>
          </a:prstGeom>
        </p:spPr>
      </p:pic>
      <p:sp>
        <p:nvSpPr>
          <p:cNvPr id="11" name="TextBox 2">
            <a:extLst>
              <a:ext uri="{FF2B5EF4-FFF2-40B4-BE49-F238E27FC236}">
                <a16:creationId xmlns:a16="http://schemas.microsoft.com/office/drawing/2014/main" id="{A3CDEF8B-D856-4551-8F66-9BBDBEE09075}"/>
              </a:ext>
            </a:extLst>
          </p:cNvPr>
          <p:cNvSpPr txBox="1"/>
          <p:nvPr/>
        </p:nvSpPr>
        <p:spPr>
          <a:xfrm>
            <a:off x="3305068" y="8877300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ДО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658FC13-D14C-497A-A3E7-9B71EF0DF575}"/>
              </a:ext>
            </a:extLst>
          </p:cNvPr>
          <p:cNvSpPr txBox="1"/>
          <p:nvPr/>
        </p:nvSpPr>
        <p:spPr>
          <a:xfrm>
            <a:off x="12268200" y="8877300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ПІСЛЯ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</p:spTree>
    <p:extLst>
      <p:ext uri="{BB962C8B-B14F-4D97-AF65-F5344CB8AC3E}">
        <p14:creationId xmlns:p14="http://schemas.microsoft.com/office/powerpoint/2010/main" val="1079913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C5459D-98F3-4AB0-8FF9-41067393A3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368" y="2857500"/>
            <a:ext cx="7618615" cy="597269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DEB8AC-9BA6-4785-8F5B-423777DDB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0" y="2857499"/>
            <a:ext cx="7594776" cy="5972695"/>
          </a:xfrm>
          <a:prstGeom prst="rect">
            <a:avLst/>
          </a:prstGeom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07536428-054E-4E3D-959C-3F9B15C191C5}"/>
              </a:ext>
            </a:extLst>
          </p:cNvPr>
          <p:cNvSpPr txBox="1"/>
          <p:nvPr/>
        </p:nvSpPr>
        <p:spPr>
          <a:xfrm>
            <a:off x="3657600" y="9053592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ДО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CB4B01C0-5E87-4DD7-B366-DCE10A88CD33}"/>
              </a:ext>
            </a:extLst>
          </p:cNvPr>
          <p:cNvSpPr txBox="1"/>
          <p:nvPr/>
        </p:nvSpPr>
        <p:spPr>
          <a:xfrm>
            <a:off x="12954000" y="9053592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ПІСЛЯ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1B5AE83C-565D-4E25-9C99-FF05F0A84693}"/>
              </a:ext>
            </a:extLst>
          </p:cNvPr>
          <p:cNvSpPr txBox="1"/>
          <p:nvPr/>
        </p:nvSpPr>
        <p:spPr>
          <a:xfrm>
            <a:off x="1133368" y="419100"/>
            <a:ext cx="16126478" cy="1680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 </a:t>
            </a:r>
            <a:r>
              <a:rPr lang="ru-RU" sz="320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черга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І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Ділянка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тротуару по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вул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Центральній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: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від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вул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Набережної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до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провулка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Каштанового (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біля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КЗ «Магдалинівський центр культури та дозвілля»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)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</a:t>
            </a:r>
            <a:endParaRPr lang="en-US" sz="32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"/>
              <a:sym typeface="Century Gothic Paneuropean"/>
            </a:endParaRPr>
          </a:p>
        </p:txBody>
      </p:sp>
    </p:spTree>
    <p:extLst>
      <p:ext uri="{BB962C8B-B14F-4D97-AF65-F5344CB8AC3E}">
        <p14:creationId xmlns:p14="http://schemas.microsoft.com/office/powerpoint/2010/main" val="1633336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8644E9-D060-4D63-9751-7E29EDA216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281387"/>
            <a:ext cx="7868398" cy="65854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1C3EF6-0C97-4A95-B203-3EED97E8DD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2281387"/>
            <a:ext cx="7858988" cy="6585488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C7D36A40-34B6-4716-9E82-D3CBB72E4771}"/>
              </a:ext>
            </a:extLst>
          </p:cNvPr>
          <p:cNvSpPr txBox="1"/>
          <p:nvPr/>
        </p:nvSpPr>
        <p:spPr>
          <a:xfrm>
            <a:off x="3819899" y="9048830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ДО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997D7F30-C766-47C3-A0E2-A37C9423CD16}"/>
              </a:ext>
            </a:extLst>
          </p:cNvPr>
          <p:cNvSpPr txBox="1"/>
          <p:nvPr/>
        </p:nvSpPr>
        <p:spPr>
          <a:xfrm>
            <a:off x="12801600" y="9025017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ПІСЛЯ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CF63AB2C-DDAA-4F25-A4FD-A7AD765FDE6B}"/>
              </a:ext>
            </a:extLst>
          </p:cNvPr>
          <p:cNvSpPr txBox="1"/>
          <p:nvPr/>
        </p:nvSpPr>
        <p:spPr>
          <a:xfrm>
            <a:off x="1133368" y="419100"/>
            <a:ext cx="16126478" cy="1680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 </a:t>
            </a:r>
            <a:r>
              <a:rPr lang="ru-RU" sz="320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черга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І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Ділянка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тротуару по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вул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Центральній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: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від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вул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Набережної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до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провулка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Каштанового (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пішохідний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перехід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біля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Магдалинівського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ліцею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)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</a:t>
            </a:r>
            <a:endParaRPr lang="en-US" sz="32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"/>
              <a:sym typeface="Century Gothic Paneuropean"/>
            </a:endParaRPr>
          </a:p>
        </p:txBody>
      </p:sp>
    </p:spTree>
    <p:extLst>
      <p:ext uri="{BB962C8B-B14F-4D97-AF65-F5344CB8AC3E}">
        <p14:creationId xmlns:p14="http://schemas.microsoft.com/office/powerpoint/2010/main" val="3177355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>
            <a:extLst>
              <a:ext uri="{FF2B5EF4-FFF2-40B4-BE49-F238E27FC236}">
                <a16:creationId xmlns:a16="http://schemas.microsoft.com/office/drawing/2014/main" id="{C7D36A40-34B6-4716-9E82-D3CBB72E4771}"/>
              </a:ext>
            </a:extLst>
          </p:cNvPr>
          <p:cNvSpPr txBox="1"/>
          <p:nvPr/>
        </p:nvSpPr>
        <p:spPr>
          <a:xfrm>
            <a:off x="3819899" y="9048830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ДО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997D7F30-C766-47C3-A0E2-A37C9423CD16}"/>
              </a:ext>
            </a:extLst>
          </p:cNvPr>
          <p:cNvSpPr txBox="1"/>
          <p:nvPr/>
        </p:nvSpPr>
        <p:spPr>
          <a:xfrm>
            <a:off x="12801600" y="9025017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ПІСЛЯ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CF63AB2C-DDAA-4F25-A4FD-A7AD765FDE6B}"/>
              </a:ext>
            </a:extLst>
          </p:cNvPr>
          <p:cNvSpPr txBox="1"/>
          <p:nvPr/>
        </p:nvSpPr>
        <p:spPr>
          <a:xfrm>
            <a:off x="1133368" y="419100"/>
            <a:ext cx="16126478" cy="11032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 </a:t>
            </a:r>
            <a:r>
              <a:rPr lang="ru-RU" sz="320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черга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ІІ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Ділянка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пішохідної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доріжки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в 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центральному парку в селищі Магдалинівка.</a:t>
            </a:r>
            <a:endParaRPr lang="en-US" sz="32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"/>
              <a:sym typeface="Century Gothic Paneuropean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D76D5D-5386-4520-AC96-05E934E178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36"/>
          <a:stretch/>
        </p:blipFill>
        <p:spPr>
          <a:xfrm>
            <a:off x="2514600" y="2400300"/>
            <a:ext cx="4343400" cy="64265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C0A143-4A0D-42C5-B233-A03A471E14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28"/>
          <a:stretch/>
        </p:blipFill>
        <p:spPr>
          <a:xfrm>
            <a:off x="11277600" y="2400300"/>
            <a:ext cx="4343398" cy="642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64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>
            <a:extLst>
              <a:ext uri="{FF2B5EF4-FFF2-40B4-BE49-F238E27FC236}">
                <a16:creationId xmlns:a16="http://schemas.microsoft.com/office/drawing/2014/main" id="{C7D36A40-34B6-4716-9E82-D3CBB72E4771}"/>
              </a:ext>
            </a:extLst>
          </p:cNvPr>
          <p:cNvSpPr txBox="1"/>
          <p:nvPr/>
        </p:nvSpPr>
        <p:spPr>
          <a:xfrm>
            <a:off x="3819899" y="9048830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ДО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997D7F30-C766-47C3-A0E2-A37C9423CD16}"/>
              </a:ext>
            </a:extLst>
          </p:cNvPr>
          <p:cNvSpPr txBox="1"/>
          <p:nvPr/>
        </p:nvSpPr>
        <p:spPr>
          <a:xfrm>
            <a:off x="12801600" y="9025017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ПІСЛЯ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CF63AB2C-DDAA-4F25-A4FD-A7AD765FDE6B}"/>
              </a:ext>
            </a:extLst>
          </p:cNvPr>
          <p:cNvSpPr txBox="1"/>
          <p:nvPr/>
        </p:nvSpPr>
        <p:spPr>
          <a:xfrm>
            <a:off x="1133368" y="419100"/>
            <a:ext cx="16126478" cy="1680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 </a:t>
            </a:r>
            <a:r>
              <a:rPr lang="ru-RU" sz="320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черга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ІІ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Ділянка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пішохідної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доріжки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біля КНП «Магдалинівський центр первинної медико-санітарної допомоги».</a:t>
            </a:r>
            <a:endParaRPr lang="en-US" sz="32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"/>
              <a:sym typeface="Century Gothic Paneuropean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109D2D-3FDC-41B7-BDA2-383D85659F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7" b="8392"/>
          <a:stretch/>
        </p:blipFill>
        <p:spPr>
          <a:xfrm>
            <a:off x="2524779" y="2277276"/>
            <a:ext cx="4647640" cy="677155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DB4904D-4FDE-4BFF-BA9F-8C9EC1306A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07" b="8393"/>
          <a:stretch/>
        </p:blipFill>
        <p:spPr>
          <a:xfrm>
            <a:off x="11096530" y="2277276"/>
            <a:ext cx="4647641" cy="677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793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>
            <a:extLst>
              <a:ext uri="{FF2B5EF4-FFF2-40B4-BE49-F238E27FC236}">
                <a16:creationId xmlns:a16="http://schemas.microsoft.com/office/drawing/2014/main" id="{C7D36A40-34B6-4716-9E82-D3CBB72E4771}"/>
              </a:ext>
            </a:extLst>
          </p:cNvPr>
          <p:cNvSpPr txBox="1"/>
          <p:nvPr/>
        </p:nvSpPr>
        <p:spPr>
          <a:xfrm>
            <a:off x="3819899" y="9048830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ДО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997D7F30-C766-47C3-A0E2-A37C9423CD16}"/>
              </a:ext>
            </a:extLst>
          </p:cNvPr>
          <p:cNvSpPr txBox="1"/>
          <p:nvPr/>
        </p:nvSpPr>
        <p:spPr>
          <a:xfrm>
            <a:off x="12801600" y="9025017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ПІСЛЯ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CF63AB2C-DDAA-4F25-A4FD-A7AD765FDE6B}"/>
              </a:ext>
            </a:extLst>
          </p:cNvPr>
          <p:cNvSpPr txBox="1"/>
          <p:nvPr/>
        </p:nvSpPr>
        <p:spPr>
          <a:xfrm>
            <a:off x="1133368" y="419100"/>
            <a:ext cx="16126478" cy="1680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 </a:t>
            </a:r>
            <a:r>
              <a:rPr lang="ru-RU" sz="320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черга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ІІ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Ділянка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пішохідної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доріжки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від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центрального парку до КНП «ЦПМСД», КП «МЦЛ» та ПТУ № 88. </a:t>
            </a:r>
            <a:endParaRPr lang="en-US" sz="32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"/>
              <a:sym typeface="Century Gothic Paneuropean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268521-AFF4-4B32-99D1-233E7826D8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6" b="15267"/>
          <a:stretch/>
        </p:blipFill>
        <p:spPr>
          <a:xfrm>
            <a:off x="2133600" y="2171056"/>
            <a:ext cx="5791200" cy="672369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24B595C-ACA4-4153-B51D-78154D1268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2" b="15998"/>
          <a:stretch/>
        </p:blipFill>
        <p:spPr>
          <a:xfrm>
            <a:off x="10526642" y="2171056"/>
            <a:ext cx="5889696" cy="672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513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>
            <a:extLst>
              <a:ext uri="{FF2B5EF4-FFF2-40B4-BE49-F238E27FC236}">
                <a16:creationId xmlns:a16="http://schemas.microsoft.com/office/drawing/2014/main" id="{2AD7560D-406B-49C4-9064-FBCC3426C8F7}"/>
              </a:ext>
            </a:extLst>
          </p:cNvPr>
          <p:cNvSpPr txBox="1"/>
          <p:nvPr/>
        </p:nvSpPr>
        <p:spPr>
          <a:xfrm>
            <a:off x="3733800" y="8786731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ДО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346CB653-BD61-4218-A5F0-49FCA71549F4}"/>
              </a:ext>
            </a:extLst>
          </p:cNvPr>
          <p:cNvSpPr txBox="1"/>
          <p:nvPr/>
        </p:nvSpPr>
        <p:spPr>
          <a:xfrm>
            <a:off x="13030200" y="8791493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ПІСЛЯ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496FE3E8-324B-480A-9849-7DB86DE719A9}"/>
              </a:ext>
            </a:extLst>
          </p:cNvPr>
          <p:cNvSpPr txBox="1"/>
          <p:nvPr/>
        </p:nvSpPr>
        <p:spPr>
          <a:xfrm>
            <a:off x="1152418" y="662148"/>
            <a:ext cx="16126478" cy="11032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 </a:t>
            </a:r>
            <a:r>
              <a:rPr lang="ru-RU" sz="320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черга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ІІІ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Ділянка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маршруту на перехресті вулиці Центральна – провулок Каштановий. </a:t>
            </a:r>
            <a:endParaRPr lang="en-US" sz="32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"/>
              <a:sym typeface="Century Gothic Paneuropean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16800D-5DEB-4C02-B62B-0B1794F417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1" r="8793" b="34945"/>
          <a:stretch/>
        </p:blipFill>
        <p:spPr>
          <a:xfrm>
            <a:off x="2057400" y="2014206"/>
            <a:ext cx="5029200" cy="67725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E4F224D-6F83-421E-A20A-E53321B1DC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1992698"/>
            <a:ext cx="5029200" cy="677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439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552700"/>
            <a:ext cx="7475801" cy="5944429"/>
          </a:xfrm>
          <a:prstGeom prst="rect">
            <a:avLst/>
          </a:prstGeom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id="{2AD7560D-406B-49C4-9064-FBCC3426C8F7}"/>
              </a:ext>
            </a:extLst>
          </p:cNvPr>
          <p:cNvSpPr txBox="1"/>
          <p:nvPr/>
        </p:nvSpPr>
        <p:spPr>
          <a:xfrm>
            <a:off x="3733800" y="8786731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ДО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5D54D5-418F-4296-9C12-7994F65BFA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552700"/>
            <a:ext cx="7481049" cy="5944430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346CB653-BD61-4218-A5F0-49FCA71549F4}"/>
              </a:ext>
            </a:extLst>
          </p:cNvPr>
          <p:cNvSpPr txBox="1"/>
          <p:nvPr/>
        </p:nvSpPr>
        <p:spPr>
          <a:xfrm>
            <a:off x="13030200" y="8791493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ПІСЛЯ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496FE3E8-324B-480A-9849-7DB86DE719A9}"/>
              </a:ext>
            </a:extLst>
          </p:cNvPr>
          <p:cNvSpPr txBox="1"/>
          <p:nvPr/>
        </p:nvSpPr>
        <p:spPr>
          <a:xfrm>
            <a:off x="1152418" y="662148"/>
            <a:ext cx="16126478" cy="11032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 </a:t>
            </a:r>
            <a:r>
              <a:rPr lang="ru-RU" sz="320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черга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ІІІ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Ділянка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тротуару по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провулку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Каштановому (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пішохідна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зона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біля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пожежної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частини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)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</a:t>
            </a:r>
            <a:endParaRPr lang="en-US" sz="32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"/>
              <a:sym typeface="Century Gothic Paneuropean"/>
            </a:endParaRPr>
          </a:p>
        </p:txBody>
      </p:sp>
    </p:spTree>
    <p:extLst>
      <p:ext uri="{BB962C8B-B14F-4D97-AF65-F5344CB8AC3E}">
        <p14:creationId xmlns:p14="http://schemas.microsoft.com/office/powerpoint/2010/main" val="2130710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>
            <a:extLst>
              <a:ext uri="{FF2B5EF4-FFF2-40B4-BE49-F238E27FC236}">
                <a16:creationId xmlns:a16="http://schemas.microsoft.com/office/drawing/2014/main" id="{2AD7560D-406B-49C4-9064-FBCC3426C8F7}"/>
              </a:ext>
            </a:extLst>
          </p:cNvPr>
          <p:cNvSpPr txBox="1"/>
          <p:nvPr/>
        </p:nvSpPr>
        <p:spPr>
          <a:xfrm>
            <a:off x="3810000" y="8781969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ДО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346CB653-BD61-4218-A5F0-49FCA71549F4}"/>
              </a:ext>
            </a:extLst>
          </p:cNvPr>
          <p:cNvSpPr txBox="1"/>
          <p:nvPr/>
        </p:nvSpPr>
        <p:spPr>
          <a:xfrm>
            <a:off x="13030200" y="8781969"/>
            <a:ext cx="2057400" cy="819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uk-UA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ПІСЛЯ</a:t>
            </a:r>
            <a:endParaRPr lang="en-US" sz="5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C1BFA3-D4CB-491E-9F3C-00217F2E4E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368" y="2405062"/>
            <a:ext cx="7843058" cy="597269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636BBF1-9952-40EB-A126-7F288D0FA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2400300"/>
            <a:ext cx="7843058" cy="5966832"/>
          </a:xfrm>
          <a:prstGeom prst="rect">
            <a:avLst/>
          </a:prstGeom>
        </p:spPr>
      </p:pic>
      <p:sp>
        <p:nvSpPr>
          <p:cNvPr id="7" name="TextBox 17">
            <a:extLst>
              <a:ext uri="{FF2B5EF4-FFF2-40B4-BE49-F238E27FC236}">
                <a16:creationId xmlns:a16="http://schemas.microsoft.com/office/drawing/2014/main" id="{DF4955BB-6102-4FFF-9952-FA7B23F7CB34}"/>
              </a:ext>
            </a:extLst>
          </p:cNvPr>
          <p:cNvSpPr txBox="1"/>
          <p:nvPr/>
        </p:nvSpPr>
        <p:spPr>
          <a:xfrm>
            <a:off x="1152418" y="662148"/>
            <a:ext cx="16126478" cy="11032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 </a:t>
            </a:r>
            <a:r>
              <a:rPr lang="ru-RU" sz="320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черга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ІІІ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Ділянка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тротуару по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провулку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Каштановому (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зупинка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громадського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транспорту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)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</a:t>
            </a:r>
            <a:endParaRPr lang="en-US" sz="32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"/>
              <a:sym typeface="Century Gothic Paneurope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1526719" y="279400"/>
            <a:ext cx="15361752" cy="173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АКТУАЛЬНІСТЬ (АНАЛІЗ ПОТРЕБИ) СТВОРЕННЯ БЕЗБАР’ЄРНОГО МАРШРУТУ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55890" y="2141731"/>
            <a:ext cx="16103409" cy="2057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800"/>
              </a:spcAft>
            </a:pPr>
            <a:r>
              <a:rPr lang="uk-UA" sz="2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Станом на 01 січня 2026 року Магдалинівська селищна територіальна громада включає 36 населених пунктів, кількість населення яких становить 22009 осіб, з них 1498 внутрішньо переміщених осіб. В селищі Магдалинівка проживає 7052 особи з них 479 ВПО. </a:t>
            </a:r>
          </a:p>
          <a:p>
            <a:pPr algn="just">
              <a:lnSpc>
                <a:spcPts val="5096"/>
              </a:lnSpc>
            </a:pPr>
            <a:r>
              <a:rPr lang="ru-RU" sz="2800" dirty="0" err="1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Частка</a:t>
            </a:r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2800" dirty="0" err="1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маломобільних</a:t>
            </a:r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2800" dirty="0" err="1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груп</a:t>
            </a:r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2800" dirty="0" err="1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населення</a:t>
            </a:r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2800" dirty="0" err="1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складає</a:t>
            </a:r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: 7076 </a:t>
            </a:r>
            <a:r>
              <a:rPr lang="ru-RU" sz="2800" dirty="0" err="1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осіб</a:t>
            </a:r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38CDC58F-BD4D-4AAE-8F5E-EC44912F2B5F}"/>
              </a:ext>
            </a:extLst>
          </p:cNvPr>
          <p:cNvSpPr/>
          <p:nvPr/>
        </p:nvSpPr>
        <p:spPr>
          <a:xfrm>
            <a:off x="152400" y="71141"/>
            <a:ext cx="1600200" cy="1601141"/>
          </a:xfrm>
          <a:custGeom>
            <a:avLst/>
            <a:gdLst/>
            <a:ahLst/>
            <a:cxnLst/>
            <a:rect l="l" t="t" r="r" b="b"/>
            <a:pathLst>
              <a:path w="1983798" h="1984965">
                <a:moveTo>
                  <a:pt x="0" y="0"/>
                </a:moveTo>
                <a:lnTo>
                  <a:pt x="1983798" y="0"/>
                </a:lnTo>
                <a:lnTo>
                  <a:pt x="1983798" y="1984965"/>
                </a:lnTo>
                <a:lnTo>
                  <a:pt x="0" y="19849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9CF72B27-5B2E-4815-9A8E-5735AC26C7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282369"/>
              </p:ext>
            </p:extLst>
          </p:nvPr>
        </p:nvGraphicFramePr>
        <p:xfrm>
          <a:off x="976312" y="4321969"/>
          <a:ext cx="11463972" cy="4593273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6297302">
                  <a:extLst>
                    <a:ext uri="{9D8B030D-6E8A-4147-A177-3AD203B41FA5}">
                      <a16:colId xmlns:a16="http://schemas.microsoft.com/office/drawing/2014/main" val="3810827438"/>
                    </a:ext>
                  </a:extLst>
                </a:gridCol>
                <a:gridCol w="1229004">
                  <a:extLst>
                    <a:ext uri="{9D8B030D-6E8A-4147-A177-3AD203B41FA5}">
                      <a16:colId xmlns:a16="http://schemas.microsoft.com/office/drawing/2014/main" val="1622576190"/>
                    </a:ext>
                  </a:extLst>
                </a:gridCol>
                <a:gridCol w="3937666">
                  <a:extLst>
                    <a:ext uri="{9D8B030D-6E8A-4147-A177-3AD203B41FA5}">
                      <a16:colId xmlns:a16="http://schemas.microsoft.com/office/drawing/2014/main" val="1905547256"/>
                    </a:ext>
                  </a:extLst>
                </a:gridCol>
              </a:tblGrid>
              <a:tr h="6518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По громаді</a:t>
                      </a:r>
                      <a:endParaRPr lang="uk-UA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Всього</a:t>
                      </a:r>
                      <a:endParaRPr lang="uk-UA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   с-ще Магдалинівка</a:t>
                      </a:r>
                      <a:endParaRPr lang="uk-UA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5635715"/>
                  </a:ext>
                </a:extLst>
              </a:tr>
              <a:tr h="65184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228600" algn="l"/>
                        </a:tabLst>
                      </a:pPr>
                      <a:r>
                        <a:rPr lang="uk-UA" sz="2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Особи з інвалідністю</a:t>
                      </a:r>
                      <a:endParaRPr lang="uk-UA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434</a:t>
                      </a:r>
                      <a:endParaRPr lang="uk-UA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131</a:t>
                      </a:r>
                      <a:endParaRPr lang="uk-UA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2894850"/>
                  </a:ext>
                </a:extLst>
              </a:tr>
              <a:tr h="65184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228600" algn="l"/>
                        </a:tabLst>
                      </a:pPr>
                      <a:r>
                        <a:rPr lang="uk-UA" sz="2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Діти з інвалідністю</a:t>
                      </a:r>
                      <a:endParaRPr lang="uk-UA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97</a:t>
                      </a:r>
                      <a:endParaRPr lang="uk-UA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29</a:t>
                      </a:r>
                      <a:endParaRPr lang="uk-UA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2543040"/>
                  </a:ext>
                </a:extLst>
              </a:tr>
              <a:tr h="65184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228600" algn="l"/>
                        </a:tabLst>
                      </a:pPr>
                      <a:r>
                        <a:rPr lang="uk-UA" sz="2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Особи похилого віку</a:t>
                      </a:r>
                      <a:endParaRPr lang="uk-UA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6023</a:t>
                      </a:r>
                      <a:endParaRPr lang="uk-UA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1682</a:t>
                      </a:r>
                      <a:endParaRPr lang="uk-UA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9253927"/>
                  </a:ext>
                </a:extLst>
              </a:tr>
              <a:tr h="65184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228600" algn="l"/>
                        </a:tabLst>
                      </a:pPr>
                      <a:r>
                        <a:rPr lang="uk-UA" sz="2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Жінки з дітьми</a:t>
                      </a:r>
                      <a:endParaRPr lang="uk-UA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486</a:t>
                      </a:r>
                      <a:endParaRPr lang="uk-UA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181</a:t>
                      </a:r>
                      <a:endParaRPr lang="uk-UA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1633217"/>
                  </a:ext>
                </a:extLst>
              </a:tr>
              <a:tr h="133406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228600" algn="l"/>
                        </a:tabLst>
                      </a:pPr>
                      <a:r>
                        <a:rPr lang="uk-UA" sz="2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Особи, які користуються кріслами колісними</a:t>
                      </a:r>
                      <a:endParaRPr lang="uk-UA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</a:t>
                      </a:r>
                      <a:endParaRPr lang="uk-UA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uk-UA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818382"/>
                  </a:ext>
                </a:extLst>
              </a:tr>
            </a:tbl>
          </a:graphicData>
        </a:graphic>
      </p:graphicFrame>
      <p:sp>
        <p:nvSpPr>
          <p:cNvPr id="7" name="TextBox 9">
            <a:extLst>
              <a:ext uri="{FF2B5EF4-FFF2-40B4-BE49-F238E27FC236}">
                <a16:creationId xmlns:a16="http://schemas.microsoft.com/office/drawing/2014/main" id="{81E33CC8-2C9E-4DE1-91BC-28A3A4FED348}"/>
              </a:ext>
            </a:extLst>
          </p:cNvPr>
          <p:cNvSpPr txBox="1"/>
          <p:nvPr/>
        </p:nvSpPr>
        <p:spPr>
          <a:xfrm>
            <a:off x="952500" y="9045646"/>
            <a:ext cx="16103409" cy="572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96"/>
              </a:lnSpc>
            </a:pPr>
            <a:r>
              <a:rPr lang="ru-RU" sz="2800" b="1" dirty="0" err="1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Загальна</a:t>
            </a:r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2800" b="1" dirty="0" err="1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частка</a:t>
            </a:r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2800" b="1" dirty="0" err="1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маломобільних</a:t>
            </a:r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2800" b="1" dirty="0" err="1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груп</a:t>
            </a:r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2800" b="1" dirty="0" err="1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населення</a:t>
            </a:r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в </a:t>
            </a:r>
            <a:r>
              <a:rPr lang="ru-RU" sz="2800" b="1" dirty="0" err="1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громаді</a:t>
            </a:r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32,2 % 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graphicFrame>
        <p:nvGraphicFramePr>
          <p:cNvPr id="13" name="Діаграма 12">
            <a:extLst>
              <a:ext uri="{FF2B5EF4-FFF2-40B4-BE49-F238E27FC236}">
                <a16:creationId xmlns:a16="http://schemas.microsoft.com/office/drawing/2014/main" id="{B97B3913-EA8D-452C-B557-E4F535D823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2816540"/>
              </p:ext>
            </p:extLst>
          </p:nvPr>
        </p:nvGraphicFramePr>
        <p:xfrm>
          <a:off x="12192000" y="3776469"/>
          <a:ext cx="7162800" cy="436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03746E1B-9BF6-4974-95B3-013A6101D6EA}"/>
              </a:ext>
            </a:extLst>
          </p:cNvPr>
          <p:cNvSpPr txBox="1"/>
          <p:nvPr/>
        </p:nvSpPr>
        <p:spPr>
          <a:xfrm>
            <a:off x="14783002" y="5606926"/>
            <a:ext cx="21054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latin typeface="Cambria" panose="02040503050406030204" pitchFamily="18" charset="0"/>
                <a:ea typeface="Cambria" panose="02040503050406030204" pitchFamily="18" charset="0"/>
              </a:rPr>
              <a:t>32,2</a:t>
            </a:r>
            <a:r>
              <a:rPr lang="uk-UA" sz="4000" dirty="0">
                <a:latin typeface="Cambria" panose="02040503050406030204" pitchFamily="18" charset="0"/>
                <a:ea typeface="Cambria" panose="02040503050406030204" pitchFamily="18" charset="0"/>
              </a:rPr>
              <a:t> %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"/>
          <p:cNvSpPr/>
          <p:nvPr/>
        </p:nvSpPr>
        <p:spPr>
          <a:xfrm>
            <a:off x="1177979" y="1967015"/>
            <a:ext cx="8905410" cy="5873290"/>
          </a:xfrm>
          <a:custGeom>
            <a:avLst/>
            <a:gdLst/>
            <a:ahLst/>
            <a:cxnLst/>
            <a:rect l="l" t="t" r="r" b="b"/>
            <a:pathLst>
              <a:path w="9947899" h="5873290">
                <a:moveTo>
                  <a:pt x="0" y="0"/>
                </a:moveTo>
                <a:lnTo>
                  <a:pt x="9947900" y="0"/>
                </a:lnTo>
                <a:lnTo>
                  <a:pt x="9947900" y="5873290"/>
                </a:lnTo>
                <a:lnTo>
                  <a:pt x="0" y="58732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351" r="-2103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751185" y="1967013"/>
            <a:ext cx="6393815" cy="5873291"/>
          </a:xfrm>
          <a:custGeom>
            <a:avLst/>
            <a:gdLst/>
            <a:ahLst/>
            <a:cxnLst/>
            <a:rect l="l" t="t" r="r" b="b"/>
            <a:pathLst>
              <a:path w="7048472" h="7048472">
                <a:moveTo>
                  <a:pt x="0" y="0"/>
                </a:moveTo>
                <a:lnTo>
                  <a:pt x="7048472" y="0"/>
                </a:lnTo>
                <a:lnTo>
                  <a:pt x="7048472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689354" y="8572500"/>
            <a:ext cx="17598646" cy="1109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Соціальний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автобус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(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облаштований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для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потреб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людей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з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інвалідністю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),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який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здійснює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рейси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населеними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пунктами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громади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/>
          <p:cNvSpPr/>
          <p:nvPr/>
        </p:nvSpPr>
        <p:spPr>
          <a:xfrm>
            <a:off x="381000" y="157537"/>
            <a:ext cx="1600200" cy="1601141"/>
          </a:xfrm>
          <a:custGeom>
            <a:avLst/>
            <a:gdLst/>
            <a:ahLst/>
            <a:cxnLst/>
            <a:rect l="l" t="t" r="r" b="b"/>
            <a:pathLst>
              <a:path w="1983798" h="1984965">
                <a:moveTo>
                  <a:pt x="0" y="0"/>
                </a:moveTo>
                <a:lnTo>
                  <a:pt x="1983798" y="0"/>
                </a:lnTo>
                <a:lnTo>
                  <a:pt x="1983798" y="1984965"/>
                </a:lnTo>
                <a:lnTo>
                  <a:pt x="0" y="19849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381000" y="4050232"/>
            <a:ext cx="12419353" cy="16004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104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Дякую за увагу!</a:t>
            </a:r>
            <a:endParaRPr lang="en-US" sz="104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 Bold"/>
              <a:sym typeface="Century Gothic Paneuropean Bold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2209800" y="665693"/>
            <a:ext cx="5334000" cy="968654"/>
          </a:xfrm>
          <a:custGeom>
            <a:avLst/>
            <a:gdLst/>
            <a:ahLst/>
            <a:cxnLst/>
            <a:rect l="l" t="t" r="r" b="b"/>
            <a:pathLst>
              <a:path w="5939666" h="1078643">
                <a:moveTo>
                  <a:pt x="0" y="0"/>
                </a:moveTo>
                <a:lnTo>
                  <a:pt x="5939666" y="0"/>
                </a:lnTo>
                <a:lnTo>
                  <a:pt x="5939666" y="1078644"/>
                </a:lnTo>
                <a:lnTo>
                  <a:pt x="0" y="10786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CCD7BA-5899-456A-A425-7B9725BDBA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52"/>
          <a:stretch/>
        </p:blipFill>
        <p:spPr>
          <a:xfrm>
            <a:off x="11658600" y="876300"/>
            <a:ext cx="6090616" cy="837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344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418" y="120632"/>
            <a:ext cx="18401243" cy="100520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/>
          <p:cNvSpPr txBox="1"/>
          <p:nvPr/>
        </p:nvSpPr>
        <p:spPr>
          <a:xfrm>
            <a:off x="457200" y="421997"/>
            <a:ext cx="17602200" cy="16804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2966" lvl="1" algn="just"/>
            <a:r>
              <a:rPr lang="en-US" sz="364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 </a:t>
            </a:r>
            <a:r>
              <a:rPr lang="ru-RU" sz="364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черга</a:t>
            </a:r>
            <a:r>
              <a:rPr lang="ru-RU" sz="364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І 2026-2027 роки. 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бере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початок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від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КЗ «Спорт для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всіх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» (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вул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Центральна, 1-Б) та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закінчується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на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перехресті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з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провулком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Каштановим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</a:t>
            </a:r>
            <a:endParaRPr lang="en-US" sz="364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90546" y="8372740"/>
            <a:ext cx="1138901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69874" lvl="1" algn="just"/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Протяжність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маршруту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від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КЗ «Спорт для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всіх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» 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до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перехрестя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з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провулком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Каштановим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становить </a:t>
            </a:r>
            <a:r>
              <a:rPr lang="uk-UA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2,78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км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(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через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річку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Чаплинка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)</a:t>
            </a:r>
            <a:r>
              <a:rPr lang="uk-UA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</a:t>
            </a:r>
            <a:endParaRPr lang="en-US" sz="32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"/>
              <a:sym typeface="Century Gothic Paneuropean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46" y="2281108"/>
            <a:ext cx="11389018" cy="58367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404" y="1761837"/>
            <a:ext cx="4639387" cy="65617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/>
          <p:cNvSpPr txBox="1"/>
          <p:nvPr/>
        </p:nvSpPr>
        <p:spPr>
          <a:xfrm>
            <a:off x="647700" y="472716"/>
            <a:ext cx="17221200" cy="22406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2966" lvl="1" algn="just"/>
            <a:r>
              <a:rPr lang="en-US" sz="364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 </a:t>
            </a:r>
            <a:r>
              <a:rPr lang="ru-RU" sz="364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черга</a:t>
            </a:r>
            <a:r>
              <a:rPr lang="ru-RU" sz="364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ІІ 2028 </a:t>
            </a:r>
            <a:r>
              <a:rPr lang="ru-RU" sz="364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рік</a:t>
            </a:r>
            <a:r>
              <a:rPr lang="ru-RU" sz="364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  <a:r>
              <a:rPr lang="uk-UA" sz="364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 бере початок на вулиці Центральній, проходить територією центрального парку селища Магдалинівка та завершується біля КНП «ЦПМСД» (вул. </a:t>
            </a:r>
            <a:r>
              <a:rPr lang="uk-UA" sz="364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Прозорова</a:t>
            </a:r>
            <a:r>
              <a:rPr lang="uk-UA" sz="364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, 1Б), КП «МЦЛ»                                 (вул. Прозорова,1) і ПТУ № 88 (вул. </a:t>
            </a:r>
            <a:r>
              <a:rPr lang="uk-UA" sz="364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Прозорова</a:t>
            </a:r>
            <a:r>
              <a:rPr lang="uk-UA" sz="364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, 2А). </a:t>
            </a:r>
            <a:endParaRPr lang="en-US" sz="364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13" y="3026050"/>
            <a:ext cx="11132775" cy="596878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0103" y="2249360"/>
            <a:ext cx="4808297" cy="680068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044D40B-A315-47F0-BF32-B2B051A936F3}"/>
              </a:ext>
            </a:extLst>
          </p:cNvPr>
          <p:cNvSpPr txBox="1"/>
          <p:nvPr/>
        </p:nvSpPr>
        <p:spPr>
          <a:xfrm>
            <a:off x="800070" y="9307553"/>
            <a:ext cx="11389018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69874" lvl="1" algn="just"/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Протяжність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маршруту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становить </a:t>
            </a:r>
            <a:r>
              <a:rPr lang="uk-UA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1,76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км</a:t>
            </a:r>
            <a:r>
              <a:rPr lang="uk-UA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.</a:t>
            </a:r>
            <a:endParaRPr lang="en-US" sz="32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"/>
              <a:sym typeface="Century Gothic Paneuropean"/>
            </a:endParaRPr>
          </a:p>
        </p:txBody>
      </p:sp>
    </p:spTree>
    <p:extLst>
      <p:ext uri="{BB962C8B-B14F-4D97-AF65-F5344CB8AC3E}">
        <p14:creationId xmlns:p14="http://schemas.microsoft.com/office/powerpoint/2010/main" val="3485496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77" y="2936422"/>
            <a:ext cx="11689047" cy="58674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0" y="2233612"/>
            <a:ext cx="5058231" cy="6648284"/>
          </a:xfrm>
          <a:prstGeom prst="rect">
            <a:avLst/>
          </a:prstGeom>
        </p:spPr>
      </p:pic>
      <p:sp>
        <p:nvSpPr>
          <p:cNvPr id="18" name="TextBox 15">
            <a:extLst>
              <a:ext uri="{FF2B5EF4-FFF2-40B4-BE49-F238E27FC236}">
                <a16:creationId xmlns:a16="http://schemas.microsoft.com/office/drawing/2014/main" id="{391C246B-A02E-4518-86DD-2DCBFAA92E7E}"/>
              </a:ext>
            </a:extLst>
          </p:cNvPr>
          <p:cNvSpPr txBox="1"/>
          <p:nvPr/>
        </p:nvSpPr>
        <p:spPr>
          <a:xfrm>
            <a:off x="533400" y="520084"/>
            <a:ext cx="17221200" cy="22406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2966" lvl="1" algn="just"/>
            <a:r>
              <a:rPr lang="en-US" sz="364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 </a:t>
            </a:r>
            <a:r>
              <a:rPr lang="ru-RU" sz="364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черга</a:t>
            </a:r>
            <a:r>
              <a:rPr lang="ru-RU" sz="364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ІІІ 2029 </a:t>
            </a:r>
            <a:r>
              <a:rPr lang="ru-RU" sz="364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рік</a:t>
            </a:r>
            <a:r>
              <a:rPr lang="ru-RU" sz="364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бере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початок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біля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Відділення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поліції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            № 1 Самарівського районного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відділу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поліції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ГУНП у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Дніпропетровській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області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(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вул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Центральна, 112) та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завершується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біля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зупинки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громадського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транспорту по </a:t>
            </a:r>
            <a:r>
              <a:rPr lang="ru-RU" sz="364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провулку</a:t>
            </a:r>
            <a:r>
              <a:rPr lang="ru-RU" sz="364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Каштановому.</a:t>
            </a:r>
            <a:endParaRPr lang="en-US" sz="364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05BDD99-8ACB-4828-ACC0-87911F5C8DA0}"/>
              </a:ext>
            </a:extLst>
          </p:cNvPr>
          <p:cNvSpPr txBox="1"/>
          <p:nvPr/>
        </p:nvSpPr>
        <p:spPr>
          <a:xfrm>
            <a:off x="790545" y="8803822"/>
            <a:ext cx="11389018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69874" lvl="1" algn="just"/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Протяжність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маршруту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становить </a:t>
            </a:r>
            <a:r>
              <a:rPr lang="uk-UA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1,04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км</a:t>
            </a:r>
            <a:r>
              <a:rPr lang="uk-UA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.</a:t>
            </a:r>
            <a:endParaRPr lang="en-US" sz="32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"/>
              <a:sym typeface="Century Gothic Paneuropean"/>
            </a:endParaRPr>
          </a:p>
        </p:txBody>
      </p:sp>
    </p:spTree>
    <p:extLst>
      <p:ext uri="{BB962C8B-B14F-4D97-AF65-F5344CB8AC3E}">
        <p14:creationId xmlns:p14="http://schemas.microsoft.com/office/powerpoint/2010/main" val="796001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69058" y="2198487"/>
            <a:ext cx="15416567" cy="526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На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маршруті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знаходяться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ключові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адміністративні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та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соціально-побутові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об’єкти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68922" y="279400"/>
            <a:ext cx="15914278" cy="1739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ПЕРЕЛІК ПОСЛУГ ДО ЯКИХ ВЕДЕ МАРШРУТ </a:t>
            </a:r>
          </a:p>
          <a:p>
            <a:pPr algn="ctr">
              <a:lnSpc>
                <a:spcPts val="7000"/>
              </a:lnSpc>
            </a:pPr>
            <a:r>
              <a:rPr lang="en-US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(ТОЧКИ ТЯЖІННЯ)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060663" y="3701380"/>
            <a:ext cx="6922537" cy="3988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Ринок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;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Заклади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культури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;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Заклади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охорони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здоров’я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;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Об’єкти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соціальної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сфери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;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Заклад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дошкільної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освіти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;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Зупинка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громадського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транспорту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84865" y="3667791"/>
            <a:ext cx="4738807" cy="3988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Центральний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парк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;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Автостанція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;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Аптеки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;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Банківські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установи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;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ЦНАП;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Укрпошта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;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Супермаркет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;</a:t>
            </a:r>
          </a:p>
        </p:txBody>
      </p:sp>
      <p:sp>
        <p:nvSpPr>
          <p:cNvPr id="18" name="AutoShape 4" descr="https://bf.in.ua/wp-content/uploads/2-scaled.jpg.webp"/>
          <p:cNvSpPr>
            <a:spLocks noChangeAspect="1" noChangeArrowheads="1"/>
          </p:cNvSpPr>
          <p:nvPr/>
        </p:nvSpPr>
        <p:spPr bwMode="auto">
          <a:xfrm>
            <a:off x="6444702" y="6720236"/>
            <a:ext cx="3613698" cy="361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51"/>
          <a:stretch/>
        </p:blipFill>
        <p:spPr>
          <a:xfrm>
            <a:off x="5538629" y="2724657"/>
            <a:ext cx="5281771" cy="6936098"/>
          </a:xfrm>
          <a:prstGeom prst="rect">
            <a:avLst/>
          </a:prstGeom>
        </p:spPr>
      </p:pic>
      <p:sp>
        <p:nvSpPr>
          <p:cNvPr id="20" name="Freeform 13">
            <a:extLst>
              <a:ext uri="{FF2B5EF4-FFF2-40B4-BE49-F238E27FC236}">
                <a16:creationId xmlns:a16="http://schemas.microsoft.com/office/drawing/2014/main" id="{899AC2FD-9808-49DF-978A-DDAF30077A6D}"/>
              </a:ext>
            </a:extLst>
          </p:cNvPr>
          <p:cNvSpPr/>
          <p:nvPr/>
        </p:nvSpPr>
        <p:spPr>
          <a:xfrm>
            <a:off x="152400" y="71141"/>
            <a:ext cx="1600200" cy="1601141"/>
          </a:xfrm>
          <a:custGeom>
            <a:avLst/>
            <a:gdLst/>
            <a:ahLst/>
            <a:cxnLst/>
            <a:rect l="l" t="t" r="r" b="b"/>
            <a:pathLst>
              <a:path w="1983798" h="1984965">
                <a:moveTo>
                  <a:pt x="0" y="0"/>
                </a:moveTo>
                <a:lnTo>
                  <a:pt x="1983798" y="0"/>
                </a:lnTo>
                <a:lnTo>
                  <a:pt x="1983798" y="1984965"/>
                </a:lnTo>
                <a:lnTo>
                  <a:pt x="0" y="19849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52600" y="330200"/>
            <a:ext cx="16383000" cy="1739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ЗАХОДИ З ОБЛАШТУВАННЯ БЕЗБАР’ЄРНОГО МАРШРУТУ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569057" y="2343276"/>
            <a:ext cx="15558362" cy="6648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2554" lvl="1" indent="-311277" algn="just">
              <a:lnSpc>
                <a:spcPts val="4036"/>
              </a:lnSpc>
              <a:buAutoNum type="arabicPeriod"/>
            </a:pP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Пристосування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вулиць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та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доріг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(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тротуари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,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пішохідні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доріжки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та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переходи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) відповідно до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норм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безбар’єрності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: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ремонт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покриття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тротуарів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в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пошкоджених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місцях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по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ходу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маршруту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,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пониження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бордюрного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каменю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,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нанесення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розмітки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та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встановлення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попереджувальної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тактильної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навігації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</a:t>
            </a:r>
          </a:p>
          <a:p>
            <a:pPr marL="622554" lvl="1" indent="-311277" algn="just">
              <a:lnSpc>
                <a:spcPts val="4036"/>
              </a:lnSpc>
              <a:buAutoNum type="arabicPeriod"/>
            </a:pP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Облаштування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елементами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тактильних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навігаційних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та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інформаційних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покажчиків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всіх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підходів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до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будівель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(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точок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тяжіння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). </a:t>
            </a:r>
          </a:p>
          <a:p>
            <a:pPr marL="622554" lvl="1" indent="-311277" algn="just">
              <a:lnSpc>
                <a:spcPts val="4036"/>
              </a:lnSpc>
              <a:buAutoNum type="arabicPeriod"/>
            </a:pP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Пристосування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транспортної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інфраструктури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громади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(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зупинки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маршрутного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транспорту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,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шляхи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руху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до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зупинок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) відповідно до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норм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безбар’єрності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: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ремонт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покриття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тротуарів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в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пошкоджених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місцях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по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ходу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маршруту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,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пониження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бордюрного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каменю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та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встановлення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попереджувальної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тактильної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навігації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</a:t>
            </a:r>
          </a:p>
          <a:p>
            <a:pPr marL="622554" lvl="1" indent="-311277" algn="just">
              <a:lnSpc>
                <a:spcPts val="4036"/>
              </a:lnSpc>
              <a:buAutoNum type="arabicPeriod"/>
            </a:pP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Капітальний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ремонт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тротуару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по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вулиці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Центральній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від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провулка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Каштанового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до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вулиці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Набережної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в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селищі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Магдалинівка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(ПКД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розроблене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у 2020 </a:t>
            </a:r>
            <a:r>
              <a:rPr lang="en-US" sz="2883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році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). https://dream.gov.ua/ua/project/DREAM-UA-160824-1AA6E6A1/profile</a:t>
            </a:r>
            <a:r>
              <a:rPr lang="uk-UA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  <a:r>
              <a:rPr lang="en-US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uk-UA" sz="2883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endParaRPr lang="en-US" sz="2883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Century Gothic Paneuropean"/>
              <a:sym typeface="Century Gothic Paneuropean"/>
            </a:endParaRPr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98ABC197-CEBA-48CF-9D5D-BDA26774D583}"/>
              </a:ext>
            </a:extLst>
          </p:cNvPr>
          <p:cNvSpPr/>
          <p:nvPr/>
        </p:nvSpPr>
        <p:spPr>
          <a:xfrm>
            <a:off x="152400" y="71141"/>
            <a:ext cx="1600200" cy="1601141"/>
          </a:xfrm>
          <a:custGeom>
            <a:avLst/>
            <a:gdLst/>
            <a:ahLst/>
            <a:cxnLst/>
            <a:rect l="l" t="t" r="r" b="b"/>
            <a:pathLst>
              <a:path w="1983798" h="1984965">
                <a:moveTo>
                  <a:pt x="0" y="0"/>
                </a:moveTo>
                <a:lnTo>
                  <a:pt x="1983798" y="0"/>
                </a:lnTo>
                <a:lnTo>
                  <a:pt x="1983798" y="1984965"/>
                </a:lnTo>
                <a:lnTo>
                  <a:pt x="0" y="19849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22234" y="631825"/>
            <a:ext cx="11843532" cy="819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 Bold"/>
                <a:sym typeface="Century Gothic Paneuropean Bold"/>
              </a:rPr>
              <a:t>ОЧІКУВАНІ РЕЗУЛЬТАТИ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09600" y="1931021"/>
            <a:ext cx="11060141" cy="7325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Внаслідок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реалізації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заходів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по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створенню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безбар’єрного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маршруту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у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селищі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Магдалинівка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будуть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створені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доступні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транспортно-пішохідні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шляхи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до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всіх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важливих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об’єктів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соціального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та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громадського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значення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</a:t>
            </a:r>
          </a:p>
          <a:p>
            <a:pPr algn="just"/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Безбар'єрний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маршрут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створить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комфортне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середовище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для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всіх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жителів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громади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та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її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гостей</a:t>
            </a:r>
            <a:r>
              <a:rPr lang="en-US" sz="3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entury Gothic Paneuropean"/>
                <a:sym typeface="Century Gothic Paneuropean"/>
              </a:rPr>
              <a:t>. </a:t>
            </a:r>
          </a:p>
          <a:p>
            <a:pPr algn="just"/>
            <a:r>
              <a:rPr lang="uk-UA" sz="3400" dirty="0">
                <a:latin typeface="Cambria" panose="02040503050406030204" pitchFamily="18" charset="0"/>
                <a:ea typeface="Cambria" panose="02040503050406030204" pitchFamily="18" charset="0"/>
              </a:rPr>
              <a:t>Впровадження даного маршруту сприятиме підвищенню якості життя населення, розширенню можливостей для активної участі жителів у суспільному житті, розвитку місцевого підприємництва, формуванню сучасного інклюзивного середовища, </a:t>
            </a:r>
            <a:r>
              <a:rPr lang="ru-RU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покращить</a:t>
            </a:r>
            <a:r>
              <a:rPr lang="ru-RU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привабливість</a:t>
            </a:r>
            <a:r>
              <a:rPr lang="ru-RU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громади</a:t>
            </a:r>
            <a:r>
              <a:rPr lang="ru-RU" sz="3400" dirty="0">
                <a:latin typeface="Cambria" panose="02040503050406030204" pitchFamily="18" charset="0"/>
                <a:ea typeface="Cambria" panose="02040503050406030204" pitchFamily="18" charset="0"/>
              </a:rPr>
              <a:t> для </a:t>
            </a:r>
            <a:r>
              <a:rPr lang="ru-RU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туристів</a:t>
            </a:r>
            <a:r>
              <a:rPr lang="ru-RU" sz="3400" dirty="0">
                <a:latin typeface="Cambria" panose="02040503050406030204" pitchFamily="18" charset="0"/>
                <a:ea typeface="Cambria" panose="02040503050406030204" pitchFamily="18" charset="0"/>
              </a:rPr>
              <a:t> та </a:t>
            </a:r>
            <a:r>
              <a:rPr lang="ru-RU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зовнішніх</a:t>
            </a:r>
            <a:r>
              <a:rPr lang="ru-RU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партнерів</a:t>
            </a:r>
            <a:r>
              <a:rPr lang="ru-RU" sz="3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uk-UA" sz="3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4E937AA1-2275-49FC-A048-A2F2FD44371B}"/>
              </a:ext>
            </a:extLst>
          </p:cNvPr>
          <p:cNvSpPr/>
          <p:nvPr/>
        </p:nvSpPr>
        <p:spPr>
          <a:xfrm>
            <a:off x="152400" y="71141"/>
            <a:ext cx="1600200" cy="1601141"/>
          </a:xfrm>
          <a:custGeom>
            <a:avLst/>
            <a:gdLst/>
            <a:ahLst/>
            <a:cxnLst/>
            <a:rect l="l" t="t" r="r" b="b"/>
            <a:pathLst>
              <a:path w="1983798" h="1984965">
                <a:moveTo>
                  <a:pt x="0" y="0"/>
                </a:moveTo>
                <a:lnTo>
                  <a:pt x="1983798" y="0"/>
                </a:lnTo>
                <a:lnTo>
                  <a:pt x="1983798" y="1984965"/>
                </a:lnTo>
                <a:lnTo>
                  <a:pt x="0" y="19849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AE1E98-975C-4DBF-BD0E-AC5E6FCCB3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3707" y="1688478"/>
            <a:ext cx="5522034" cy="781016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4604</TotalTime>
  <Words>777</Words>
  <Application>Microsoft Office PowerPoint</Application>
  <PresentationFormat>Довільний</PresentationFormat>
  <Paragraphs>100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7" baseType="lpstr">
      <vt:lpstr>Century Gothic Paneuropean</vt:lpstr>
      <vt:lpstr>Calibri</vt:lpstr>
      <vt:lpstr>Cambria</vt:lpstr>
      <vt:lpstr>Arial</vt:lpstr>
      <vt:lpstr>Times New Roman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Володимир Дробітько</dc:creator>
  <cp:lastModifiedBy>Lenovo Lenovo</cp:lastModifiedBy>
  <cp:revision>48</cp:revision>
  <cp:lastPrinted>2025-12-12T09:07:48Z</cp:lastPrinted>
  <dcterms:created xsi:type="dcterms:W3CDTF">2006-08-16T00:00:00Z</dcterms:created>
  <dcterms:modified xsi:type="dcterms:W3CDTF">2026-07-17T07:12:24Z</dcterms:modified>
  <dc:identifier>DAGeTihAhes</dc:identifier>
</cp:coreProperties>
</file>