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6" r:id="rId2"/>
    <p:sldId id="293" r:id="rId3"/>
    <p:sldId id="326" r:id="rId4"/>
    <p:sldId id="294" r:id="rId5"/>
    <p:sldId id="298" r:id="rId6"/>
    <p:sldId id="308" r:id="rId7"/>
    <p:sldId id="314" r:id="rId8"/>
    <p:sldId id="303" r:id="rId9"/>
    <p:sldId id="304" r:id="rId10"/>
    <p:sldId id="315" r:id="rId11"/>
    <p:sldId id="316" r:id="rId12"/>
    <p:sldId id="318" r:id="rId13"/>
    <p:sldId id="305" r:id="rId14"/>
    <p:sldId id="311" r:id="rId15"/>
    <p:sldId id="297" r:id="rId16"/>
    <p:sldId id="306" r:id="rId17"/>
    <p:sldId id="319" r:id="rId18"/>
    <p:sldId id="327" r:id="rId19"/>
    <p:sldId id="321" r:id="rId20"/>
    <p:sldId id="322" r:id="rId21"/>
    <p:sldId id="323" r:id="rId22"/>
    <p:sldId id="324" r:id="rId23"/>
    <p:sldId id="325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  <a:srgbClr val="CCFFCC"/>
    <a:srgbClr val="FFCC66"/>
    <a:srgbClr val="FF9933"/>
    <a:srgbClr val="0000FF"/>
    <a:srgbClr val="99FF66"/>
    <a:srgbClr val="FF5050"/>
    <a:srgbClr val="00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5030" autoAdjust="0"/>
  </p:normalViewPr>
  <p:slideViewPr>
    <p:cSldViewPr>
      <p:cViewPr>
        <p:scale>
          <a:sx n="80" d="100"/>
          <a:sy n="80" d="100"/>
        </p:scale>
        <p:origin x="-852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A40B3-CB12-4BEE-BE6A-9D857640DB76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05D02-6B77-43BA-8C00-FB0D6E40E9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36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3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34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96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59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09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45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94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84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8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29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33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emf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emf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emf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gif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16632"/>
            <a:ext cx="626246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dirty="0" smtClean="0"/>
              <a:t>МАГДАЛИНІВСЬКА</a:t>
            </a:r>
            <a:br>
              <a:rPr lang="uk-UA" sz="3600" dirty="0" smtClean="0"/>
            </a:br>
            <a:r>
              <a:rPr lang="uk-UA" sz="3600" dirty="0" smtClean="0"/>
              <a:t>СЕЛИЩНА РАДА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640960" cy="453650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uk-UA" sz="10000" b="1" cap="all" dirty="0" smtClean="0">
                <a:ln w="15875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 Р О є К Т</a:t>
            </a:r>
          </a:p>
          <a:p>
            <a:pPr>
              <a:spcBef>
                <a:spcPct val="0"/>
              </a:spcBef>
            </a:pPr>
            <a:endParaRPr lang="uk-UA" sz="3600" b="1" cap="all" dirty="0" smtClean="0">
              <a:ln w="15875"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uk-UA" sz="5000" b="1" cap="all" dirty="0" smtClean="0">
                <a:ln w="15875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МАГДАЛИНІВСЬКОГО</a:t>
            </a:r>
          </a:p>
          <a:p>
            <a:pPr>
              <a:spcBef>
                <a:spcPct val="0"/>
              </a:spcBef>
            </a:pPr>
            <a:r>
              <a:rPr lang="uk-UA" sz="5000" b="1" cap="all" dirty="0" smtClean="0">
                <a:ln w="15875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селищного БЮДЖЕТУ </a:t>
            </a:r>
          </a:p>
          <a:p>
            <a:pPr>
              <a:spcBef>
                <a:spcPct val="0"/>
              </a:spcBef>
            </a:pPr>
            <a:r>
              <a:rPr lang="uk-UA" sz="5000" b="1" cap="all" dirty="0" smtClean="0">
                <a:ln w="15875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НА 2022 РІК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91680" y="116632"/>
            <a:ext cx="0" cy="144016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60648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9"/>
            <a:ext cx="280831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exzailess\Рабочий стол\Гер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31978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568952" cy="490066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pPr algn="l"/>
            <a:r>
              <a:rPr lang="uk-UA" sz="18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по </a:t>
            </a:r>
            <a:r>
              <a:rPr lang="uk-UA" sz="18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матеріальних допомогах</a:t>
            </a:r>
            <a:endParaRPr lang="ru-RU" sz="18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16416" y="1268760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>
                <a:solidFill>
                  <a:schemeClr val="tx1"/>
                </a:solidFill>
              </a:rPr>
              <a:t>(грн)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6792"/>
            <a:ext cx="89289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568952" cy="720080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pPr algn="l"/>
            <a:r>
              <a:rPr lang="uk-UA" sz="18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по </a:t>
            </a:r>
            <a:r>
              <a:rPr lang="uk-UA" sz="18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матеріальних допомогах (продовження)</a:t>
            </a:r>
            <a:endParaRPr lang="ru-RU" sz="18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16416" y="1268760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>
                <a:solidFill>
                  <a:schemeClr val="tx1"/>
                </a:solidFill>
              </a:rPr>
              <a:t>(грн)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28992" cy="515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5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568952" cy="720080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pPr algn="l"/>
            <a:r>
              <a:rPr lang="uk-UA" sz="18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по </a:t>
            </a:r>
            <a:r>
              <a:rPr lang="uk-UA" sz="18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матеріальних допомогах (продовження)</a:t>
            </a:r>
            <a:endParaRPr lang="ru-RU" sz="18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16416" y="1268760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>
                <a:solidFill>
                  <a:schemeClr val="tx1"/>
                </a:solidFill>
              </a:rPr>
              <a:t>(грн)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50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2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68952" cy="490066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pPr algn="l"/>
            <a:r>
              <a:rPr lang="uk-UA" sz="17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по галузі </a:t>
            </a:r>
            <a:r>
              <a:rPr lang="uk-UA" sz="17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культура і мистецтво</a:t>
            </a:r>
            <a:endParaRPr lang="ru-RU" sz="17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172400" y="1124744"/>
            <a:ext cx="1440178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>
                <a:solidFill>
                  <a:schemeClr val="tx1"/>
                </a:solidFill>
              </a:rPr>
              <a:t>(тис грн)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1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2" cy="576064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r>
              <a:rPr lang="uk-UA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по галузі </a:t>
            </a:r>
            <a:r>
              <a:rPr lang="uk-UA" sz="20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фізична культура і спорт</a:t>
            </a:r>
            <a:endParaRPr lang="ru-RU" sz="20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56376" y="1412776"/>
            <a:ext cx="1187624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>
                <a:solidFill>
                  <a:schemeClr val="tx1"/>
                </a:solidFill>
              </a:rPr>
              <a:t>(тис грн)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560840" cy="386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5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68952" cy="576064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pPr algn="l"/>
            <a:r>
              <a:rPr lang="uk-UA" sz="16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по </a:t>
            </a:r>
            <a:r>
              <a:rPr lang="uk-UA" sz="16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соціально-економічній діяльності</a:t>
            </a:r>
            <a:endParaRPr lang="ru-RU" sz="16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16416" y="1124744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268760"/>
            <a:ext cx="875347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9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68952" cy="648072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r>
              <a:rPr lang="uk-UA" sz="16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по соціально-економічній </a:t>
            </a:r>
            <a:r>
              <a:rPr lang="uk-UA" sz="16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діяльності (Продовження)</a:t>
            </a:r>
            <a:endParaRPr lang="ru-RU" sz="16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16416" y="1124744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484784"/>
            <a:ext cx="875347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3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68952" cy="648072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r>
              <a:rPr lang="uk-UA" sz="16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по соціально-економічній </a:t>
            </a:r>
            <a:r>
              <a:rPr lang="uk-UA" sz="16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діяльності (Продовження)</a:t>
            </a:r>
            <a:endParaRPr lang="ru-RU" sz="16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16416" y="1124744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53475" cy="522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0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68952" cy="648072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r>
              <a:rPr lang="uk-UA" sz="16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по соціально-економічній </a:t>
            </a:r>
            <a:r>
              <a:rPr lang="uk-UA" sz="16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діяльності (Продовження)</a:t>
            </a:r>
            <a:endParaRPr lang="ru-RU" sz="16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16416" y="1124744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5347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3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2" cy="648072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r>
              <a:rPr lang="uk-UA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</a:t>
            </a:r>
            <a:r>
              <a:rPr lang="uk-UA" sz="20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/>
            </a:r>
            <a:br>
              <a:rPr lang="uk-UA" sz="20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</a:br>
            <a:r>
              <a:rPr lang="uk-UA" sz="20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по спеціальному фонду</a:t>
            </a:r>
            <a:endParaRPr lang="ru-RU" sz="20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16416" y="1124744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>
                <a:solidFill>
                  <a:schemeClr val="tx1"/>
                </a:solidFill>
              </a:rPr>
              <a:t>(грн)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513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8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2" cy="490066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r>
              <a:rPr lang="ru-RU" sz="20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Структура </a:t>
            </a:r>
            <a:r>
              <a:rPr lang="ru-RU" sz="2000" b="1" cap="all" dirty="0" err="1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доходів</a:t>
            </a:r>
            <a:r>
              <a:rPr lang="ru-RU" sz="20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 на 2022 </a:t>
            </a:r>
            <a:r>
              <a:rPr lang="ru-RU" sz="2000" b="1" cap="all" dirty="0" err="1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рік</a:t>
            </a:r>
            <a:endParaRPr lang="ru-RU" sz="20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172400" y="1124744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 smtClean="0">
                <a:solidFill>
                  <a:schemeClr val="tx1"/>
                </a:solidFill>
              </a:rPr>
              <a:t>(тис грн)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569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6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2" cy="648072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r>
              <a:rPr lang="uk-UA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</a:t>
            </a:r>
            <a:br>
              <a:rPr lang="uk-UA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</a:br>
            <a:r>
              <a:rPr lang="uk-UA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по спеціальному фонду </a:t>
            </a:r>
            <a:r>
              <a:rPr lang="uk-UA" sz="20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(Продовження)</a:t>
            </a:r>
            <a:endParaRPr lang="ru-RU" sz="20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16416" y="1124744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>
                <a:solidFill>
                  <a:schemeClr val="tx1"/>
                </a:solidFill>
              </a:rPr>
              <a:t>(грн)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4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2" cy="648072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r>
              <a:rPr lang="uk-UA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</a:t>
            </a:r>
            <a:br>
              <a:rPr lang="uk-UA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</a:br>
            <a:r>
              <a:rPr lang="uk-UA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по спеціальному фонду </a:t>
            </a:r>
            <a:r>
              <a:rPr lang="uk-UA" sz="20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(Продовження)</a:t>
            </a:r>
            <a:endParaRPr lang="ru-RU" sz="20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16416" y="1124744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>
                <a:solidFill>
                  <a:schemeClr val="tx1"/>
                </a:solidFill>
              </a:rPr>
              <a:t>(грн)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77746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8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2" cy="648072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r>
              <a:rPr lang="uk-UA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</a:t>
            </a:r>
            <a:br>
              <a:rPr lang="uk-UA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</a:br>
            <a:r>
              <a:rPr lang="uk-UA" sz="20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на оплату комунальних послуг та енергоносіїв </a:t>
            </a:r>
            <a:endParaRPr lang="ru-RU" sz="20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16416" y="1484784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>
                <a:solidFill>
                  <a:schemeClr val="tx1"/>
                </a:solidFill>
              </a:rPr>
              <a:t>(грн)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3"/>
            <a:ext cx="8928992" cy="494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8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2" cy="648072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r>
              <a:rPr lang="uk-UA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</a:t>
            </a:r>
            <a:r>
              <a:rPr lang="uk-UA" sz="20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на </a:t>
            </a:r>
            <a:r>
              <a:rPr lang="uk-UA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оплату </a:t>
            </a:r>
            <a:r>
              <a:rPr lang="uk-UA" sz="20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/>
            </a:r>
            <a:br>
              <a:rPr lang="uk-UA" sz="20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</a:br>
            <a:r>
              <a:rPr lang="uk-UA" sz="20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комунальних </a:t>
            </a:r>
            <a:r>
              <a:rPr lang="uk-UA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послуг та енергоносіїв </a:t>
            </a:r>
            <a:r>
              <a:rPr lang="uk-UA" sz="20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 (Продовження)</a:t>
            </a:r>
            <a:endParaRPr lang="ru-RU" sz="20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16416" y="1340768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>
                <a:solidFill>
                  <a:schemeClr val="tx1"/>
                </a:solidFill>
              </a:rPr>
              <a:t>(грн)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8204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1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45024"/>
            <a:ext cx="8640960" cy="1944216"/>
          </a:xfrm>
          <a:effectLst>
            <a:glow rad="228600">
              <a:srgbClr val="FF0000">
                <a:alpha val="40000"/>
              </a:srgbClr>
            </a:glow>
          </a:effectLst>
        </p:spPr>
        <p:txBody>
          <a:bodyPr>
            <a:noAutofit/>
          </a:bodyPr>
          <a:lstStyle/>
          <a:p>
            <a:r>
              <a:rPr lang="uk-UA" sz="9600" b="1" dirty="0" smtClean="0">
                <a:ln w="15875"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63500" dist="63500" dir="19200000" algn="bl" rotWithShape="0">
                    <a:srgbClr val="66CCFF"/>
                  </a:outerShdw>
                </a:effectLst>
                <a:latin typeface="Monotype Corsiva" pitchFamily="66" charset="0"/>
              </a:rPr>
              <a:t>Дякую за увагу!</a:t>
            </a:r>
            <a:endParaRPr lang="ru-RU" sz="9600" b="1" dirty="0">
              <a:ln w="15875">
                <a:solidFill>
                  <a:schemeClr val="accent1">
                    <a:shade val="50000"/>
                  </a:schemeClr>
                </a:solidFill>
              </a:ln>
              <a:solidFill>
                <a:srgbClr val="FF0000"/>
              </a:solidFill>
              <a:effectLst>
                <a:outerShdw blurRad="63500" dist="63500" dir="19200000" algn="bl" rotWithShape="0">
                  <a:srgbClr val="66CCFF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2" descr="C:\Documents and Settings\exzailess\Рабочий стол\325898-Sep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"/>
            <a:ext cx="6372199" cy="43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exzailess\Рабочий стол\на кол\giphy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94348"/>
            <a:ext cx="1646866" cy="146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exzailess\Рабочий стол\на кол\snow-clipart-animated-gifs-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5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2" cy="490066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r>
              <a:rPr lang="uk-UA" sz="20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власними доходами</a:t>
            </a:r>
            <a:endParaRPr lang="ru-RU" sz="20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16416" y="1124744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 smtClean="0">
                <a:solidFill>
                  <a:schemeClr val="tx1"/>
                </a:solidFill>
              </a:rPr>
              <a:t>(грн)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1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2" cy="490066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r>
              <a:rPr lang="ru-RU" sz="2000" b="1" cap="all" dirty="0" err="1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</a:t>
            </a:r>
            <a:r>
              <a:rPr lang="ru-RU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 бюджету на 2022 </a:t>
            </a:r>
            <a:r>
              <a:rPr lang="ru-RU" sz="2000" b="1" cap="all" dirty="0" err="1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рік</a:t>
            </a:r>
            <a:r>
              <a:rPr lang="ru-RU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 за </a:t>
            </a:r>
            <a:r>
              <a:rPr lang="ru-RU" sz="2000" b="1" cap="all" dirty="0" err="1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власними</a:t>
            </a:r>
            <a:r>
              <a:rPr lang="ru-RU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cap="all" dirty="0" err="1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видатками</a:t>
            </a:r>
            <a:endParaRPr lang="ru-RU" sz="20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16416" y="1124744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>
                <a:solidFill>
                  <a:schemeClr val="tx1"/>
                </a:solidFill>
              </a:rPr>
              <a:t>(грн)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5780"/>
            <a:ext cx="8784976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68952" cy="490066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pPr algn="l"/>
            <a:r>
              <a:rPr lang="uk-UA" sz="18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по галузі апарат управління</a:t>
            </a:r>
            <a:endParaRPr lang="ru-RU" sz="18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172400" y="1124744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>
                <a:solidFill>
                  <a:schemeClr val="tx1"/>
                </a:solidFill>
              </a:rPr>
              <a:t>(тис грн)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84976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9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2" cy="490066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pPr algn="l"/>
            <a:r>
              <a:rPr lang="uk-UA" sz="18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по </a:t>
            </a:r>
            <a:r>
              <a:rPr lang="uk-UA" sz="18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КУ «Трудовий архів»</a:t>
            </a:r>
            <a:endParaRPr lang="ru-RU" sz="18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56376" y="1340768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>
                <a:solidFill>
                  <a:schemeClr val="tx1"/>
                </a:solidFill>
              </a:rPr>
              <a:t>(тис грн)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261787" cy="38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5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68952" cy="490066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pPr algn="l"/>
            <a:r>
              <a:rPr lang="ru-RU" sz="20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      </a:t>
            </a:r>
            <a:r>
              <a:rPr lang="ru-RU" sz="2000" b="1" cap="all" dirty="0" err="1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</a:t>
            </a:r>
            <a:r>
              <a:rPr lang="ru-RU" sz="20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бюджету на 2022 </a:t>
            </a:r>
            <a:r>
              <a:rPr lang="ru-RU" sz="2000" b="1" cap="all" dirty="0" err="1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рік</a:t>
            </a:r>
            <a:r>
              <a:rPr lang="ru-RU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 за </a:t>
            </a:r>
            <a:r>
              <a:rPr lang="ru-RU" sz="2000" b="1" cap="all" dirty="0" err="1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видатками</a:t>
            </a:r>
            <a:r>
              <a:rPr lang="ru-RU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 по </a:t>
            </a:r>
            <a:r>
              <a:rPr lang="ru-RU" sz="2000" b="1" cap="all" dirty="0" err="1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галузі</a:t>
            </a:r>
            <a:r>
              <a:rPr lang="ru-RU" sz="20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cap="all" dirty="0" err="1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освіта</a:t>
            </a:r>
            <a:endParaRPr lang="ru-RU" sz="20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172400" y="1124744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>
                <a:solidFill>
                  <a:schemeClr val="tx1"/>
                </a:solidFill>
              </a:rPr>
              <a:t>(тис грн)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" y="1484784"/>
            <a:ext cx="898494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2" cy="490066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pPr algn="l"/>
            <a:r>
              <a:rPr lang="uk-UA" sz="18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по галузі </a:t>
            </a:r>
            <a:r>
              <a:rPr lang="uk-UA" sz="18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охорона здоров'я </a:t>
            </a:r>
            <a:endParaRPr lang="ru-RU" sz="18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44408" y="1268760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chemeClr val="tx1"/>
                </a:solidFill>
              </a:rPr>
              <a:t>(тис грн)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" y="1556792"/>
            <a:ext cx="899494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9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68952" cy="490066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powder"/>
          </a:bodyPr>
          <a:lstStyle/>
          <a:p>
            <a:pPr algn="l"/>
            <a:r>
              <a:rPr lang="uk-UA" sz="1800" b="1" cap="all" dirty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Проєкт бюджету на 2022 рік за видатками по галузі </a:t>
            </a:r>
            <a:r>
              <a:rPr lang="uk-UA" sz="1800" b="1" cap="all" dirty="0" smtClean="0">
                <a:ln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rgbClr val="AE1517"/>
                </a:solidFill>
                <a:cs typeface="Times New Roman" panose="02020603050405020304" pitchFamily="18" charset="0"/>
              </a:rPr>
              <a:t>соціальний захист</a:t>
            </a:r>
            <a:endParaRPr lang="ru-RU" sz="1800" b="1" cap="all" dirty="0"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AE1517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2" descr="C:\Documents and Settings\exzailess\Рабочий стол\Lesser_Coat_of_Arms_of_Ukra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53350" cy="9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exzailess\Рабочий стол\ukrainian-fla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69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16416" y="1124744"/>
            <a:ext cx="1296162" cy="35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chemeClr val="tx1"/>
                </a:solidFill>
              </a:rPr>
              <a:t>(тис грн)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1484784"/>
            <a:ext cx="889349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0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3939</TotalTime>
  <Words>304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МАГДАЛИНІВСЬКА СЕЛИЩНА РАДА </vt:lpstr>
      <vt:lpstr>Структура доходів на 2022 рік</vt:lpstr>
      <vt:lpstr>Проєкт бюджету на 2022 рік за власними доходами</vt:lpstr>
      <vt:lpstr>Проєкт бюджету на 2022 рік за власними видатками</vt:lpstr>
      <vt:lpstr>Проєкт бюджету на 2022 рік за видатками по галузі апарат управління</vt:lpstr>
      <vt:lpstr>Проєкт бюджету на 2022 рік за видатками по КУ «Трудовий архів»</vt:lpstr>
      <vt:lpstr>      Проєкт бюджету на 2022 рік за видатками по галузі освіта</vt:lpstr>
      <vt:lpstr>Проєкт бюджету на 2022 рік за видатками по галузі охорона здоров'я </vt:lpstr>
      <vt:lpstr>Проєкт бюджету на 2022 рік за видатками по галузі соціальний захист</vt:lpstr>
      <vt:lpstr>Проєкт бюджету на 2022 рік за видатками по матеріальних допомогах</vt:lpstr>
      <vt:lpstr>Проєкт бюджету на 2022 рік за видатками по матеріальних допомогах (продовження)</vt:lpstr>
      <vt:lpstr>Проєкт бюджету на 2022 рік за видатками по матеріальних допомогах (продовження)</vt:lpstr>
      <vt:lpstr>Проєкт бюджету на 2022 рік за видатками по галузі культура і мистецтво</vt:lpstr>
      <vt:lpstr>Проєкт бюджету на 2022 рік за видатками по галузі фізична культура і спорт</vt:lpstr>
      <vt:lpstr>Проєкт бюджету на 2022 рік за видатками по соціально-економічній діяльності</vt:lpstr>
      <vt:lpstr>Проєкт бюджету на 2022 рік за видатками по соціально-економічній діяльності (Продовження)</vt:lpstr>
      <vt:lpstr>Проєкт бюджету на 2022 рік за видатками по соціально-економічній діяльності (Продовження)</vt:lpstr>
      <vt:lpstr>Проєкт бюджету на 2022 рік за видатками по соціально-економічній діяльності (Продовження)</vt:lpstr>
      <vt:lpstr>Проєкт бюджету на 2022 рік за видатками  по спеціальному фонду</vt:lpstr>
      <vt:lpstr>Проєкт бюджету на 2022 рік за видатками  по спеціальному фонду (Продовження)</vt:lpstr>
      <vt:lpstr>Проєкт бюджету на 2022 рік за видатками  по спеціальному фонду (Продовження)</vt:lpstr>
      <vt:lpstr>Проєкт бюджету на 2022 рік за видатками  на оплату комунальних послуг та енергоносіїв </vt:lpstr>
      <vt:lpstr>Проєкт бюджету на 2022 рік за видатками на оплату  комунальних послуг та енергоносіїв  (Продовження)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335</cp:revision>
  <cp:lastPrinted>2018-12-15T09:44:45Z</cp:lastPrinted>
  <dcterms:modified xsi:type="dcterms:W3CDTF">2021-12-24T12:24:17Z</dcterms:modified>
</cp:coreProperties>
</file>