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150" d="100"/>
          <a:sy n="150" d="100"/>
        </p:scale>
        <p:origin x="-1014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87FF-C0CA-462F-915A-9599DF92B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A29C14-717F-41DA-BEEC-576698474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5089C-5350-44BA-B0F1-8469428FF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4D78-1422-46FA-BB25-A7A8410349EB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F29F2-3E55-411F-875C-71195E8C7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75430-1409-43D2-A967-61373E8D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6E1A-B99D-42BD-80A5-3A2D0B5D299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8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F909-18BB-4719-A356-469229434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E7EC2A-2738-4EA0-AB1C-38A58E27F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CEB43-43F3-4323-8715-F0E059478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4D78-1422-46FA-BB25-A7A8410349EB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DDF77-8D1D-48F2-A3B3-DD3AD1F39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B61A8-AD2E-430B-B1BF-30B575035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6E1A-B99D-42BD-80A5-3A2D0B5D299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8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F94A65-C377-457F-9020-9950BC7980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7FF9DC-1829-4E08-9580-5D968F1D9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FACC6-607B-4522-B2DD-5DE1C6D8C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4D78-1422-46FA-BB25-A7A8410349EB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FBD80-9AEA-4860-AAD6-CDB9347A9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843D9-995F-40EE-AEF5-28C119F92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6E1A-B99D-42BD-80A5-3A2D0B5D299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8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745D3-C98C-4D93-813F-8B4EE784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5C3FD-61F0-4A4B-81E2-F9647A868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82518-6745-4E26-9F69-42804D880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4D78-1422-46FA-BB25-A7A8410349EB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FF269-FDE2-4470-8E54-8910C5875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6CC17-028C-494C-8F4B-6E1EC148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6E1A-B99D-42BD-80A5-3A2D0B5D299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1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40D1C-2719-49A5-9A64-D2588028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94B5B-54C0-4B61-A468-A910182B8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08325-B635-47AD-8841-567315F5D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4D78-1422-46FA-BB25-A7A8410349EB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AB8AF-12EB-42D2-BCFF-E172DC10C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1650A-8405-4AE7-B68B-F61ACC89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6E1A-B99D-42BD-80A5-3A2D0B5D299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5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EBD32-5F6D-4FC3-9E5C-B9DE291BD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01A6C-1E80-45AA-B28E-5139768C2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DC3DC-2504-4EE8-8D7F-A419ED1F1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1BF39-BBD7-4BC8-8E10-B54DDD6A0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4D78-1422-46FA-BB25-A7A8410349EB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B4A3A-637B-4CFC-943D-AC89F3E02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9EDC4-E956-4C1D-AE63-4945A53E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6E1A-B99D-42BD-80A5-3A2D0B5D299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3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422BA-A3F2-4AF5-96B3-7058EE9A8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12ACC-516B-481D-B077-EF4FED4FD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D57A1-6EC2-419F-B722-EE31883DA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94252-A801-4E57-B859-46686C421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1057A1-2A7E-4BD1-99B3-41035432E5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28A2DC-40B1-439F-BD7C-2350C9CCD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4D78-1422-46FA-BB25-A7A8410349EB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6FD832-A9C8-4F44-8087-93CC1E6A4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F3850C-4761-4EB7-902F-330B60278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6E1A-B99D-42BD-80A5-3A2D0B5D299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4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1697-71B6-4F9B-97DC-E5E9FB6CB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54BE37-15A9-43A3-BD8D-C431D4EF2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4D78-1422-46FA-BB25-A7A8410349EB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38C1A5-730D-4052-B373-200C4B658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EB443-D1C9-4940-A749-F7FBE292E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6E1A-B99D-42BD-80A5-3A2D0B5D299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4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065E4C-FC38-4FA2-8CA7-0826C1ED9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4D78-1422-46FA-BB25-A7A8410349EB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C50B9E-9556-46C8-8708-9DB7F9B3E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56FBE-6901-4121-B89F-5733D9A75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6E1A-B99D-42BD-80A5-3A2D0B5D299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2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68114-CC7E-4ED3-8B61-0DDC2D3E6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21B8-EF31-4198-8586-78D65EFEB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37A5B-A856-42DE-B845-A13154837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FC917-91FF-4698-8BB1-1400F552A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4D78-1422-46FA-BB25-A7A8410349EB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07B1A-094C-491C-B041-8388C7C5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308BC-6758-4EBA-83DA-241BA816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6E1A-B99D-42BD-80A5-3A2D0B5D299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D4C93-AA14-40A5-877C-636192901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2E2964-B947-4604-A564-C609FAA8ED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FEE88-1430-401D-88BF-1573B9B96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FF5AE-B84D-44DB-896B-511CA0CA9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4D78-1422-46FA-BB25-A7A8410349EB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C4181-2278-44C9-BA17-5278F394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5A779-19FC-44E4-A3CA-F6EFD2C9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6E1A-B99D-42BD-80A5-3A2D0B5D299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8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00BD6F-2F5F-4366-B760-03DA1CA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329F4-C9F0-41DB-96FD-525D624AC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45AF4-C26B-44F0-A7C5-F5B0E52D2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24D78-1422-46FA-BB25-A7A8410349EB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E20E4-8E04-4DC7-B7AD-B68C09A08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D3C50-6391-4759-8ADA-8E77A1EB3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16E1A-B99D-42BD-80A5-3A2D0B5D299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2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ax.gov.ua/baneryi/programni-rro/programniy-reestrator-rozrahunkovih-operatsiy" TargetMode="External"/><Relationship Id="rId2" Type="http://schemas.openxmlformats.org/officeDocument/2006/relationships/hyperlink" Target="https://tax.gov.ua/baneryi/programni-rr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4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4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28850-9F9F-44EF-A6E2-ECCF05443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365125"/>
            <a:ext cx="8034528" cy="1325563"/>
          </a:xfrm>
        </p:spPr>
        <p:txBody>
          <a:bodyPr>
            <a:normAutofit/>
          </a:bodyPr>
          <a:lstStyle/>
          <a:p>
            <a:r>
              <a:rPr lang="uk-UA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Державна податкова служба України</a:t>
            </a:r>
            <a:br>
              <a:rPr lang="uk-UA" sz="18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uk-UA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Головне управління ДПС у Дніпропетровській області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492E2-E2F0-4253-BEF0-E50AB0754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uk-UA" sz="1800" b="1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800" b="1" i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Головне управління ДПС у Дніпропетровській області інформує: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b="1" u="sng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З 01.01.2022 року</a:t>
            </a:r>
            <a:r>
              <a:rPr lang="uk-UA" sz="18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всі платники єдиного податку другої-четвертої груп при здійсненні господарської діяльності </a:t>
            </a:r>
            <a:r>
              <a:rPr lang="uk-UA" sz="1800" u="sng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 використовувати РРО або ПРРО</a:t>
            </a:r>
            <a:r>
              <a:rPr lang="uk-UA" sz="18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тому закликаємо платників податків не зволікати, завчасно готуватися до використання РРО або ПРРО.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u="sng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Безкоштовне програмне рішення</a:t>
            </a:r>
            <a:r>
              <a:rPr lang="uk-UA" sz="18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для використання суб’єктами господарювання ПРРО, інструкції  щодо встановлення та налаштування ПРРО, заповнення форм, роз’яснення для платників, запитання суб’єктів господарювання та відповіді на них розміщено на головній сторінці офіційного веб-порталу ДПС України у спеціальному банері «Програмні РРО» за посиланнями:</a:t>
            </a:r>
            <a:br>
              <a:rPr lang="uk-UA" sz="18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u="sng" dirty="0">
                <a:solidFill>
                  <a:srgbClr val="0563C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uk-UA" sz="1800" u="sng" dirty="0">
                <a:solidFill>
                  <a:srgbClr val="0563C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800" u="sng" dirty="0">
                <a:solidFill>
                  <a:srgbClr val="0563C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tax</a:t>
            </a:r>
            <a:r>
              <a:rPr lang="uk-UA" sz="1800" u="sng" dirty="0">
                <a:solidFill>
                  <a:srgbClr val="0563C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800" u="sng" dirty="0">
                <a:solidFill>
                  <a:srgbClr val="0563C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gov</a:t>
            </a:r>
            <a:r>
              <a:rPr lang="uk-UA" sz="1800" u="sng" dirty="0">
                <a:solidFill>
                  <a:srgbClr val="0563C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800" u="sng" dirty="0">
                <a:solidFill>
                  <a:srgbClr val="0563C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ua</a:t>
            </a:r>
            <a:r>
              <a:rPr lang="uk-UA" sz="1800" u="sng" dirty="0">
                <a:solidFill>
                  <a:srgbClr val="0563C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1800" u="sng" dirty="0">
                <a:solidFill>
                  <a:srgbClr val="0563C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baneryi</a:t>
            </a:r>
            <a:r>
              <a:rPr lang="uk-UA" sz="1800" u="sng" dirty="0">
                <a:solidFill>
                  <a:srgbClr val="0563C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1800" u="sng" dirty="0">
                <a:solidFill>
                  <a:srgbClr val="0563C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programni</a:t>
            </a:r>
            <a:r>
              <a:rPr lang="uk-UA" sz="1800" u="sng" dirty="0">
                <a:solidFill>
                  <a:srgbClr val="0563C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sz="1800" u="sng" dirty="0">
                <a:solidFill>
                  <a:srgbClr val="0563C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rro</a:t>
            </a:r>
            <a:r>
              <a:rPr lang="uk-UA" sz="1800" u="sng" dirty="0">
                <a:solidFill>
                  <a:srgbClr val="0563C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uk-UA" sz="18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u="sng" dirty="0">
                <a:solidFill>
                  <a:srgbClr val="0563C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uk-UA" sz="1800" u="sng" dirty="0">
                <a:solidFill>
                  <a:srgbClr val="0563C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800" u="sng" dirty="0">
                <a:solidFill>
                  <a:srgbClr val="0563C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tax</a:t>
            </a:r>
            <a:r>
              <a:rPr lang="uk-UA" sz="1800" u="sng" dirty="0">
                <a:solidFill>
                  <a:srgbClr val="0563C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800" u="sng" dirty="0">
                <a:solidFill>
                  <a:srgbClr val="0563C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gov</a:t>
            </a:r>
            <a:r>
              <a:rPr lang="uk-UA" sz="1800" u="sng" dirty="0">
                <a:solidFill>
                  <a:srgbClr val="0563C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800" u="sng" dirty="0">
                <a:solidFill>
                  <a:srgbClr val="0563C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ua</a:t>
            </a:r>
            <a:r>
              <a:rPr lang="uk-UA" sz="1800" u="sng" dirty="0">
                <a:solidFill>
                  <a:srgbClr val="0563C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1800" u="sng" dirty="0">
                <a:solidFill>
                  <a:srgbClr val="0563C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baneryi</a:t>
            </a:r>
            <a:r>
              <a:rPr lang="uk-UA" sz="1800" u="sng" dirty="0">
                <a:solidFill>
                  <a:srgbClr val="0563C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1800" u="sng" dirty="0">
                <a:solidFill>
                  <a:srgbClr val="0563C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programni</a:t>
            </a:r>
            <a:r>
              <a:rPr lang="uk-UA" sz="1800" u="sng" dirty="0">
                <a:solidFill>
                  <a:srgbClr val="0563C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sz="1800" u="sng" dirty="0">
                <a:solidFill>
                  <a:srgbClr val="0563C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rro</a:t>
            </a:r>
            <a:r>
              <a:rPr lang="uk-UA" sz="1800" u="sng" dirty="0">
                <a:solidFill>
                  <a:srgbClr val="0563C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1800" u="sng" dirty="0">
                <a:solidFill>
                  <a:srgbClr val="0563C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programniy</a:t>
            </a:r>
            <a:r>
              <a:rPr lang="uk-UA" sz="1800" u="sng" dirty="0">
                <a:solidFill>
                  <a:srgbClr val="0563C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sz="1800" u="sng" dirty="0">
                <a:solidFill>
                  <a:srgbClr val="0563C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reestrator</a:t>
            </a:r>
            <a:r>
              <a:rPr lang="uk-UA" sz="1800" u="sng" dirty="0">
                <a:solidFill>
                  <a:srgbClr val="0563C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sz="1800" u="sng" dirty="0">
                <a:solidFill>
                  <a:srgbClr val="0563C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rozrahunkovih</a:t>
            </a:r>
            <a:r>
              <a:rPr lang="uk-UA" sz="1800" u="sng" dirty="0">
                <a:solidFill>
                  <a:srgbClr val="0563C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sz="1800" u="sng" dirty="0">
                <a:solidFill>
                  <a:srgbClr val="0563C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operatsiy</a:t>
            </a:r>
            <a:r>
              <a:rPr lang="uk-UA" sz="18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/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2AFF4E1E-E47B-46EE-82D2-D98BB34F8A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81"/>
          <a:stretch/>
        </p:blipFill>
        <p:spPr>
          <a:xfrm>
            <a:off x="838201" y="431973"/>
            <a:ext cx="2407920" cy="11918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0D8DDE-4380-4267-9838-FB1B6EF43C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0" r="10880"/>
          <a:stretch/>
        </p:blipFill>
        <p:spPr>
          <a:xfrm>
            <a:off x="10182226" y="485948"/>
            <a:ext cx="1590674" cy="219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01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8CFBB-4F41-49A8-8A53-28A9E6E96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uk-UA" sz="1800" b="1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800" b="1" i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8 легких кроків роботи з ПРРО</a:t>
            </a:r>
            <a:r>
              <a:rPr lang="uk-UA" sz="1800" b="1" i="1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uk-UA" sz="1800" b="1" i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Крок 1.</a:t>
            </a:r>
            <a:r>
              <a:rPr lang="uk-UA" sz="1800" i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Оберіть програмне забезпечення. На веб-порталі ДПС у відповідному розділі банеру «Програмні РРО» розміщені безкоштовні програмні РРО.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AD3976-45F0-4851-B4CC-03FD2628E5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7" t="44267" r="29394" b="36667"/>
          <a:stretch/>
        </p:blipFill>
        <p:spPr>
          <a:xfrm>
            <a:off x="838200" y="3429000"/>
            <a:ext cx="1316737" cy="13075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B2B819E-5D75-459F-A439-E4908C29A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t="21506" r="6175" b="4662"/>
          <a:stretch/>
        </p:blipFill>
        <p:spPr>
          <a:xfrm>
            <a:off x="2555756" y="3429000"/>
            <a:ext cx="4814499" cy="1830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375AA7B-6488-497F-B5F6-1DD9B5B666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4" b="61333"/>
          <a:stretch/>
        </p:blipFill>
        <p:spPr>
          <a:xfrm>
            <a:off x="7919050" y="4082796"/>
            <a:ext cx="3033931" cy="1638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F1450AD5-8A49-43FA-953B-CC752317AFC7}"/>
              </a:ext>
            </a:extLst>
          </p:cNvPr>
          <p:cNvSpPr/>
          <p:nvPr/>
        </p:nvSpPr>
        <p:spPr>
          <a:xfrm>
            <a:off x="7224448" y="3284919"/>
            <a:ext cx="291614" cy="29161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1F407C5B-88B5-4EDE-A870-369EF4B9108E}"/>
              </a:ext>
            </a:extLst>
          </p:cNvPr>
          <p:cNvSpPr/>
          <p:nvPr/>
        </p:nvSpPr>
        <p:spPr>
          <a:xfrm>
            <a:off x="7773243" y="3936989"/>
            <a:ext cx="291614" cy="29161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C36E76-0CB1-413D-8EF3-93FC707B01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8" t="43623" r="39152" b="33843"/>
          <a:stretch/>
        </p:blipFill>
        <p:spPr>
          <a:xfrm>
            <a:off x="3492808" y="5488713"/>
            <a:ext cx="782407" cy="968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AAF55733-9FE6-454C-B2B8-CF9351B988E1}"/>
              </a:ext>
            </a:extLst>
          </p:cNvPr>
          <p:cNvSpPr/>
          <p:nvPr/>
        </p:nvSpPr>
        <p:spPr>
          <a:xfrm>
            <a:off x="3347001" y="5348206"/>
            <a:ext cx="291614" cy="29161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4AD75F0F-48E4-4E35-933C-AAFB92FB9C67}"/>
              </a:ext>
            </a:extLst>
          </p:cNvPr>
          <p:cNvSpPr/>
          <p:nvPr/>
        </p:nvSpPr>
        <p:spPr>
          <a:xfrm>
            <a:off x="3723353" y="5204642"/>
            <a:ext cx="321319" cy="33893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24B1401-BA6C-4D87-9339-12239859E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365125"/>
            <a:ext cx="8034528" cy="1325563"/>
          </a:xfrm>
        </p:spPr>
        <p:txBody>
          <a:bodyPr>
            <a:normAutofit/>
          </a:bodyPr>
          <a:lstStyle/>
          <a:p>
            <a:r>
              <a:rPr lang="uk-UA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Державна податкова служба України</a:t>
            </a:r>
            <a:br>
              <a:rPr lang="uk-UA" sz="18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uk-UA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Головне управління ДПС у Дніпропетровській області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4" name="Рисунок 1">
            <a:extLst>
              <a:ext uri="{FF2B5EF4-FFF2-40B4-BE49-F238E27FC236}">
                <a16:creationId xmlns:a16="http://schemas.microsoft.com/office/drawing/2014/main" id="{187F733C-AD66-414F-899A-2C93F88992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81"/>
          <a:stretch/>
        </p:blipFill>
        <p:spPr>
          <a:xfrm>
            <a:off x="838201" y="431973"/>
            <a:ext cx="2407920" cy="11918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991F70D-A5E7-468E-8767-9870B79557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269" y="611261"/>
            <a:ext cx="1867694" cy="18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69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8CFBB-4F41-49A8-8A53-28A9E6E96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uk-UA" sz="1800" b="1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800" b="1" i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8 легких кроків роботи з ПРРО</a:t>
            </a:r>
            <a:r>
              <a:rPr lang="uk-UA" sz="1800" b="1" i="1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uk-UA" sz="1800" b="1" i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Крок 2.</a:t>
            </a:r>
            <a:r>
              <a:rPr lang="uk-UA" sz="1800" i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Отримати кваліфікований електронний підпис (КЕП) для відповідальної особи. На веб-порталі КЕП ДПС розміщено роз’яснення та зразки заповнення документів.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419E45-A158-4AAE-8305-65B2B8BB16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5" t="43466" r="29393" b="37334"/>
          <a:stretch/>
        </p:blipFill>
        <p:spPr>
          <a:xfrm>
            <a:off x="838200" y="3429000"/>
            <a:ext cx="1298449" cy="13167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3A7F2F9-62E6-43C0-A0CE-AEDEB1981F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t="21506" r="6175" b="4662"/>
          <a:stretch/>
        </p:blipFill>
        <p:spPr>
          <a:xfrm>
            <a:off x="2702060" y="3429000"/>
            <a:ext cx="4814499" cy="1830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29170B16-34DA-49EC-BF34-F37A9B4A07B8}"/>
              </a:ext>
            </a:extLst>
          </p:cNvPr>
          <p:cNvSpPr/>
          <p:nvPr/>
        </p:nvSpPr>
        <p:spPr>
          <a:xfrm>
            <a:off x="7370752" y="3284919"/>
            <a:ext cx="291614" cy="29161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5F3A64C-5631-46AA-8914-FA250975C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365125"/>
            <a:ext cx="8034528" cy="1325563"/>
          </a:xfrm>
        </p:spPr>
        <p:txBody>
          <a:bodyPr>
            <a:normAutofit/>
          </a:bodyPr>
          <a:lstStyle/>
          <a:p>
            <a:r>
              <a:rPr lang="uk-UA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Державна податкова служба України</a:t>
            </a:r>
            <a:br>
              <a:rPr lang="uk-UA" sz="18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uk-UA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Головне управління ДПС у Дніпропетровській області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5" name="Рисунок 1">
            <a:extLst>
              <a:ext uri="{FF2B5EF4-FFF2-40B4-BE49-F238E27FC236}">
                <a16:creationId xmlns:a16="http://schemas.microsoft.com/office/drawing/2014/main" id="{4710B90B-013A-4D06-8648-1FCAC590B2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81"/>
          <a:stretch/>
        </p:blipFill>
        <p:spPr>
          <a:xfrm>
            <a:off x="838201" y="431973"/>
            <a:ext cx="2407920" cy="11918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CDFE25-0183-4155-833A-BB5EA4F263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525" y="185428"/>
            <a:ext cx="1583275" cy="23030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B85238-88A3-4C28-B521-7285F7F7BF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30824" r="18090" b="21725"/>
          <a:stretch/>
        </p:blipFill>
        <p:spPr>
          <a:xfrm>
            <a:off x="2893587" y="5488713"/>
            <a:ext cx="2224422" cy="649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D10BDB6E-E478-410F-BFCC-B308141AC1B3}"/>
              </a:ext>
            </a:extLst>
          </p:cNvPr>
          <p:cNvSpPr/>
          <p:nvPr/>
        </p:nvSpPr>
        <p:spPr>
          <a:xfrm>
            <a:off x="2747780" y="5342906"/>
            <a:ext cx="291614" cy="29161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82974579-9DF6-4DFD-AB24-9476B66D4867}"/>
              </a:ext>
            </a:extLst>
          </p:cNvPr>
          <p:cNvSpPr/>
          <p:nvPr/>
        </p:nvSpPr>
        <p:spPr>
          <a:xfrm>
            <a:off x="3865852" y="5204642"/>
            <a:ext cx="321319" cy="33893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57B81-209B-40DD-8030-0DCB055EF7F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" t="9931" r="1082" b="47848"/>
          <a:stretch/>
        </p:blipFill>
        <p:spPr>
          <a:xfrm>
            <a:off x="8233677" y="3768060"/>
            <a:ext cx="2341759" cy="2193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87A7ED96-9B91-4373-95EB-92536D46B9BE}"/>
              </a:ext>
            </a:extLst>
          </p:cNvPr>
          <p:cNvSpPr/>
          <p:nvPr/>
        </p:nvSpPr>
        <p:spPr>
          <a:xfrm>
            <a:off x="10429629" y="3622253"/>
            <a:ext cx="291614" cy="29161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994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8CFBB-4F41-49A8-8A53-28A9E6E96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628870" cy="44516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1800" b="1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800" b="1" i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8 легких кроків роботи з ПРРО</a:t>
            </a:r>
            <a:r>
              <a:rPr lang="uk-UA" sz="1800" b="1" i="1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uk-UA" sz="1600" b="1" i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Крок 3</a:t>
            </a:r>
            <a:r>
              <a:rPr lang="en-US" sz="1600" b="1" i="1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1600" i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15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Зареєструвати господарську одиницю, де буде використовуватись ПРРО. Повідомити ДПС про такий об’єкт оподаткування шляхом подання </a:t>
            </a:r>
            <a:r>
              <a:rPr lang="uk-UA" sz="1500" b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повідомлення за формою № 20-ОПП </a:t>
            </a:r>
            <a:r>
              <a:rPr lang="uk-UA" sz="15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(форма </a:t>
            </a:r>
            <a:r>
              <a:rPr lang="en-US" sz="15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ru-RU" sz="15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5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 </a:t>
            </a:r>
            <a:r>
              <a:rPr lang="uk-UA" sz="15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1312002)</a:t>
            </a:r>
            <a:r>
              <a:rPr lang="en-US" sz="15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5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Заява в електронній формі подається засобами Електронного кабінету або засобами Єдиного вікна подання електронної звітності.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8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714EE6-2EA0-4645-9D96-EA1B3F144F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6" t="41333" r="29103" b="39600"/>
          <a:stretch/>
        </p:blipFill>
        <p:spPr>
          <a:xfrm>
            <a:off x="838200" y="4001294"/>
            <a:ext cx="1316737" cy="130759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9F8A557-8104-4759-B773-558616A02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365125"/>
            <a:ext cx="8034528" cy="1325563"/>
          </a:xfrm>
        </p:spPr>
        <p:txBody>
          <a:bodyPr>
            <a:normAutofit/>
          </a:bodyPr>
          <a:lstStyle/>
          <a:p>
            <a:r>
              <a:rPr lang="uk-UA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Державна податкова служба України</a:t>
            </a:r>
            <a:br>
              <a:rPr lang="uk-UA" sz="18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uk-UA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Головне управління ДПС у Дніпропетровській області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20" name="Рисунок 1">
            <a:extLst>
              <a:ext uri="{FF2B5EF4-FFF2-40B4-BE49-F238E27FC236}">
                <a16:creationId xmlns:a16="http://schemas.microsoft.com/office/drawing/2014/main" id="{6078CA43-9BCA-49F9-BE34-E017D04FCE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81"/>
          <a:stretch/>
        </p:blipFill>
        <p:spPr>
          <a:xfrm>
            <a:off x="838201" y="431973"/>
            <a:ext cx="2407920" cy="11918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199BC0-5F62-4423-8ACE-F76F4BDFE1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00" y="292281"/>
            <a:ext cx="2203269" cy="22032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8AFDB1-049A-4E9D-B752-9A96168A97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t="21506" r="6175" b="4662"/>
          <a:stretch/>
        </p:blipFill>
        <p:spPr>
          <a:xfrm>
            <a:off x="2555756" y="3679706"/>
            <a:ext cx="4814499" cy="1830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99EC1678-8DF4-4D54-A97D-3F387D572C4A}"/>
              </a:ext>
            </a:extLst>
          </p:cNvPr>
          <p:cNvSpPr/>
          <p:nvPr/>
        </p:nvSpPr>
        <p:spPr>
          <a:xfrm>
            <a:off x="7224448" y="3535625"/>
            <a:ext cx="291614" cy="29161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101E24-09BB-49C5-B873-34B8B0FA1D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" t="27460" r="22423" b="28429"/>
          <a:stretch/>
        </p:blipFill>
        <p:spPr>
          <a:xfrm>
            <a:off x="2938375" y="5745593"/>
            <a:ext cx="1883664" cy="530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Arrow: Down 24">
            <a:extLst>
              <a:ext uri="{FF2B5EF4-FFF2-40B4-BE49-F238E27FC236}">
                <a16:creationId xmlns:a16="http://schemas.microsoft.com/office/drawing/2014/main" id="{EB8AF51E-2F0F-4C08-BBD1-44DB693A4EA9}"/>
              </a:ext>
            </a:extLst>
          </p:cNvPr>
          <p:cNvSpPr/>
          <p:nvPr/>
        </p:nvSpPr>
        <p:spPr>
          <a:xfrm>
            <a:off x="3719548" y="5455348"/>
            <a:ext cx="321319" cy="33893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6BA617B3-DC8E-4165-8F4A-94DBCF545BE0}"/>
              </a:ext>
            </a:extLst>
          </p:cNvPr>
          <p:cNvSpPr/>
          <p:nvPr/>
        </p:nvSpPr>
        <p:spPr>
          <a:xfrm>
            <a:off x="2789116" y="5599786"/>
            <a:ext cx="291614" cy="29161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7412C4E-F464-4D52-AC66-2E6B5F91AB87}"/>
              </a:ext>
            </a:extLst>
          </p:cNvPr>
          <p:cNvGrpSpPr/>
          <p:nvPr/>
        </p:nvGrpSpPr>
        <p:grpSpPr>
          <a:xfrm>
            <a:off x="7771074" y="4338624"/>
            <a:ext cx="3661856" cy="1668634"/>
            <a:chOff x="2663048" y="3048308"/>
            <a:chExt cx="6865903" cy="312865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FFFC525-DF2B-4F7B-9B82-0B33435D4B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31" r="1075" b="9931"/>
            <a:stretch/>
          </p:blipFill>
          <p:spPr>
            <a:xfrm>
              <a:off x="2663048" y="3048308"/>
              <a:ext cx="6865903" cy="31286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3032695-9380-4026-B556-07A827E9D8EE}"/>
                </a:ext>
              </a:extLst>
            </p:cNvPr>
            <p:cNvSpPr/>
            <p:nvPr/>
          </p:nvSpPr>
          <p:spPr>
            <a:xfrm>
              <a:off x="3538330" y="4786685"/>
              <a:ext cx="3333958" cy="69159"/>
            </a:xfrm>
            <a:prstGeom prst="rect">
              <a:avLst/>
            </a:prstGeom>
            <a:solidFill>
              <a:srgbClr val="C0D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1396E486-04C9-476D-B9BD-2ED9C29C67DC}"/>
              </a:ext>
            </a:extLst>
          </p:cNvPr>
          <p:cNvSpPr/>
          <p:nvPr/>
        </p:nvSpPr>
        <p:spPr>
          <a:xfrm>
            <a:off x="11335747" y="4130535"/>
            <a:ext cx="291614" cy="29161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10821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8CFBB-4F41-49A8-8A53-28A9E6E96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763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1800" b="1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800" b="1" i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8 легких кроків роботи з ПРРО</a:t>
            </a:r>
            <a:r>
              <a:rPr lang="uk-UA" sz="1800" b="1" i="1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uk-UA" sz="1800" b="1" i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Крок 4.</a:t>
            </a:r>
            <a:r>
              <a:rPr lang="uk-UA" sz="1800" i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Подати </a:t>
            </a:r>
            <a:r>
              <a:rPr lang="uk-UA" sz="1400" b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Заяву про реєстрацію програмного реєстратора розрахункових операцій</a:t>
            </a:r>
            <a:r>
              <a:rPr lang="uk-UA" sz="14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за формою № 1-ПРРО (форма </a:t>
            </a:r>
            <a:r>
              <a:rPr lang="en-US" sz="14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ru-RU" sz="14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4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 </a:t>
            </a:r>
            <a:r>
              <a:rPr lang="uk-UA" sz="14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1316603) або декілька заяв – за потреби. Заява в електронній формі подається засобами Електронного кабінету або засобами Єдиного вікна подання електронної звітності.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3BB6AA-E637-48CD-8BB3-3B700E8F3B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6" t="41333" r="29103" b="39600"/>
          <a:stretch/>
        </p:blipFill>
        <p:spPr>
          <a:xfrm>
            <a:off x="838200" y="4001294"/>
            <a:ext cx="1316737" cy="130759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3B04B28-8990-417C-9C30-C2AA2E464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365125"/>
            <a:ext cx="8034528" cy="1325563"/>
          </a:xfrm>
        </p:spPr>
        <p:txBody>
          <a:bodyPr>
            <a:normAutofit/>
          </a:bodyPr>
          <a:lstStyle/>
          <a:p>
            <a:r>
              <a:rPr lang="uk-UA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Державна податкова служба України</a:t>
            </a:r>
            <a:br>
              <a:rPr lang="uk-UA" sz="18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uk-UA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Головне управління ДПС у Дніпропетровській області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5" name="Рисунок 1">
            <a:extLst>
              <a:ext uri="{FF2B5EF4-FFF2-40B4-BE49-F238E27FC236}">
                <a16:creationId xmlns:a16="http://schemas.microsoft.com/office/drawing/2014/main" id="{96E55A23-EF54-4089-B44D-B77CD354B0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81"/>
          <a:stretch/>
        </p:blipFill>
        <p:spPr>
          <a:xfrm>
            <a:off x="838201" y="431973"/>
            <a:ext cx="2407920" cy="11918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4FC7CF4-6854-4564-9CC1-1CFADB7D12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811" y="152399"/>
            <a:ext cx="1784483" cy="21803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A86E8B6-D42D-445D-830D-F3C8D12CAF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t="21506" r="6175" b="4662"/>
          <a:stretch/>
        </p:blipFill>
        <p:spPr>
          <a:xfrm>
            <a:off x="2555756" y="3679706"/>
            <a:ext cx="4814499" cy="1830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6523574B-D21B-4BB8-AA4E-C460FE354479}"/>
              </a:ext>
            </a:extLst>
          </p:cNvPr>
          <p:cNvSpPr/>
          <p:nvPr/>
        </p:nvSpPr>
        <p:spPr>
          <a:xfrm>
            <a:off x="7224448" y="3535625"/>
            <a:ext cx="291614" cy="29161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0FAF426-000D-4745-80A1-8834BC03FE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" t="27460" r="22423" b="28429"/>
          <a:stretch/>
        </p:blipFill>
        <p:spPr>
          <a:xfrm>
            <a:off x="2938375" y="5745593"/>
            <a:ext cx="1883664" cy="530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Arrow: Down 24">
            <a:extLst>
              <a:ext uri="{FF2B5EF4-FFF2-40B4-BE49-F238E27FC236}">
                <a16:creationId xmlns:a16="http://schemas.microsoft.com/office/drawing/2014/main" id="{D8E431B6-D32B-488B-B9CD-A2C20A311D57}"/>
              </a:ext>
            </a:extLst>
          </p:cNvPr>
          <p:cNvSpPr/>
          <p:nvPr/>
        </p:nvSpPr>
        <p:spPr>
          <a:xfrm>
            <a:off x="3719548" y="5455348"/>
            <a:ext cx="321319" cy="33893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EEAD0FA6-BB67-4D68-A9E5-1D5C1B9C8527}"/>
              </a:ext>
            </a:extLst>
          </p:cNvPr>
          <p:cNvSpPr/>
          <p:nvPr/>
        </p:nvSpPr>
        <p:spPr>
          <a:xfrm>
            <a:off x="2789116" y="5599786"/>
            <a:ext cx="291614" cy="29161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AD3136B-9AEB-4E30-9FEC-E57DEC33AA9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1" r="1250" b="25000"/>
          <a:stretch/>
        </p:blipFill>
        <p:spPr>
          <a:xfrm>
            <a:off x="7776230" y="4700951"/>
            <a:ext cx="3476257" cy="1288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10CDAC5F-898F-4E46-A1D5-422002CC2802}"/>
              </a:ext>
            </a:extLst>
          </p:cNvPr>
          <p:cNvSpPr/>
          <p:nvPr/>
        </p:nvSpPr>
        <p:spPr>
          <a:xfrm>
            <a:off x="11170689" y="4491136"/>
            <a:ext cx="291614" cy="29161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2558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8CFBB-4F41-49A8-8A53-28A9E6E96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351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1800" b="1" i="1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800" b="1" i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8 легких кроків роботи з ПРРО</a:t>
            </a:r>
            <a:r>
              <a:rPr lang="uk-UA" sz="1800" b="1" i="1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uk-UA" sz="1800" b="1" i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Крок 5.</a:t>
            </a:r>
            <a:r>
              <a:rPr lang="uk-UA" sz="1800" i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3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Зареєструвати касира на фіскальному сервері. Реєстрація касира здійснюється шляхом подання форми 5-ПРРО «</a:t>
            </a:r>
            <a:r>
              <a:rPr lang="uk-UA" sz="1300" b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Повідомлення про надання інформації щодо кваліфікованого сертифіката відкритого ключа»</a:t>
            </a:r>
            <a:r>
              <a:rPr lang="uk-UA" sz="13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(форма </a:t>
            </a:r>
            <a:r>
              <a:rPr lang="en-US" sz="13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uk-UA" sz="13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3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uk-UA" sz="13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1391802) через Електронний кабінет платника або </a:t>
            </a:r>
            <a:r>
              <a:rPr lang="uk-UA" sz="13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засобами Єдиного вікна подання електронної звітності</a:t>
            </a:r>
            <a:r>
              <a:rPr lang="uk-UA" sz="13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із зазначенням ідентифікатора ключа.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8F6BF6-942D-4A44-86C1-A8CADBBA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6" t="41333" r="29103" b="39600"/>
          <a:stretch/>
        </p:blipFill>
        <p:spPr>
          <a:xfrm>
            <a:off x="838200" y="4001294"/>
            <a:ext cx="1316737" cy="130759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1A562DE-75B2-430F-A58D-9EF3FAE4A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365125"/>
            <a:ext cx="8034528" cy="1325563"/>
          </a:xfrm>
        </p:spPr>
        <p:txBody>
          <a:bodyPr>
            <a:normAutofit/>
          </a:bodyPr>
          <a:lstStyle/>
          <a:p>
            <a:r>
              <a:rPr lang="uk-UA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Державна податкова служба України</a:t>
            </a:r>
            <a:br>
              <a:rPr lang="uk-UA" sz="18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uk-UA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Головне управління ДПС у Дніпропетровській області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5" name="Рисунок 1">
            <a:extLst>
              <a:ext uri="{FF2B5EF4-FFF2-40B4-BE49-F238E27FC236}">
                <a16:creationId xmlns:a16="http://schemas.microsoft.com/office/drawing/2014/main" id="{44F81FE7-A97F-46AA-988D-940274C8CC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81"/>
          <a:stretch/>
        </p:blipFill>
        <p:spPr>
          <a:xfrm>
            <a:off x="838201" y="431973"/>
            <a:ext cx="2407920" cy="11918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AC3FD9-1180-49FE-A41D-3EEE72FB30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219" y="177616"/>
            <a:ext cx="1209580" cy="23717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F946DE-28E1-444B-9D30-47591B38D7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t="21506" r="6175" b="4662"/>
          <a:stretch/>
        </p:blipFill>
        <p:spPr>
          <a:xfrm>
            <a:off x="2555756" y="3679706"/>
            <a:ext cx="4814499" cy="1830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05ED1B10-143E-484C-875E-138BE36C5720}"/>
              </a:ext>
            </a:extLst>
          </p:cNvPr>
          <p:cNvSpPr/>
          <p:nvPr/>
        </p:nvSpPr>
        <p:spPr>
          <a:xfrm>
            <a:off x="7224448" y="3535625"/>
            <a:ext cx="291614" cy="29161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69A7B45-C715-4446-B478-50C6A2CD99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" t="27460" r="22423" b="28429"/>
          <a:stretch/>
        </p:blipFill>
        <p:spPr>
          <a:xfrm>
            <a:off x="2938375" y="5745593"/>
            <a:ext cx="1883664" cy="530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Arrow: Down 19">
            <a:extLst>
              <a:ext uri="{FF2B5EF4-FFF2-40B4-BE49-F238E27FC236}">
                <a16:creationId xmlns:a16="http://schemas.microsoft.com/office/drawing/2014/main" id="{AAD4E176-5222-44AD-975D-98EF56A36EE2}"/>
              </a:ext>
            </a:extLst>
          </p:cNvPr>
          <p:cNvSpPr/>
          <p:nvPr/>
        </p:nvSpPr>
        <p:spPr>
          <a:xfrm>
            <a:off x="3719548" y="5455348"/>
            <a:ext cx="321319" cy="33893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BAD308A6-2DD2-4DD2-9CC3-E7F794703AD4}"/>
              </a:ext>
            </a:extLst>
          </p:cNvPr>
          <p:cNvSpPr/>
          <p:nvPr/>
        </p:nvSpPr>
        <p:spPr>
          <a:xfrm>
            <a:off x="2789116" y="5599786"/>
            <a:ext cx="291614" cy="29161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8F3BAE1-FD11-4A82-AF38-40ABF5D2BD1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1" r="1094" b="9931"/>
          <a:stretch/>
        </p:blipFill>
        <p:spPr>
          <a:xfrm>
            <a:off x="7752786" y="4566233"/>
            <a:ext cx="3292146" cy="15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175AC93F-25A5-4C90-960E-6A403DDF7732}"/>
              </a:ext>
            </a:extLst>
          </p:cNvPr>
          <p:cNvSpPr/>
          <p:nvPr/>
        </p:nvSpPr>
        <p:spPr>
          <a:xfrm>
            <a:off x="10964860" y="4356418"/>
            <a:ext cx="291614" cy="29161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99264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8CFBB-4F41-49A8-8A53-28A9E6E96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uk-UA" sz="1800" b="1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800" b="1" i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8 легких кроків роботи з ПРРО</a:t>
            </a:r>
            <a:r>
              <a:rPr lang="uk-UA" sz="1800" b="1" i="1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uk-UA" sz="1800" b="1" i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Крок 6.</a:t>
            </a:r>
            <a:r>
              <a:rPr lang="uk-UA" sz="1800" i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Введіть в ПРРО перелік товарів.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BC493E-7906-4FFE-B3D5-023A45210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365125"/>
            <a:ext cx="8034528" cy="1325563"/>
          </a:xfrm>
        </p:spPr>
        <p:txBody>
          <a:bodyPr>
            <a:normAutofit/>
          </a:bodyPr>
          <a:lstStyle/>
          <a:p>
            <a:r>
              <a:rPr lang="uk-UA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Державна податкова служба України</a:t>
            </a:r>
            <a:br>
              <a:rPr lang="uk-UA" sz="18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uk-UA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Головне управління ДПС у Дніпропетровській області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769CCC39-2A8E-4F69-9522-F6D5392ED7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81"/>
          <a:stretch/>
        </p:blipFill>
        <p:spPr>
          <a:xfrm>
            <a:off x="838201" y="431973"/>
            <a:ext cx="2407920" cy="11918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EBBEF4-C8F2-4D74-87DF-049AD10D81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887" y="3238499"/>
            <a:ext cx="2113980" cy="30924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FE0B67-30E9-41B1-B3CC-12AA007F77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95" y="3248929"/>
            <a:ext cx="3120676" cy="31206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FCB9DD-AB21-4208-8417-171A9E4AB4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02" y="3294649"/>
            <a:ext cx="5086825" cy="271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77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8CFBB-4F41-49A8-8A53-28A9E6E96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uk-UA" sz="1800" b="1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800" b="1" i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8 легких кроків роботи з ПРРО</a:t>
            </a:r>
            <a:r>
              <a:rPr lang="uk-UA" sz="1800" b="1" i="1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uk-UA" sz="1800" b="1" i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Крок 7.</a:t>
            </a:r>
            <a:r>
              <a:rPr lang="uk-UA" sz="1800" i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Службовий документ про відкриття/закриття зміни створюється на</a:t>
            </a:r>
            <a:r>
              <a:rPr lang="en-US" sz="18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ПРРО </a:t>
            </a:r>
            <a:r>
              <a:rPr lang="uk-UA" sz="1800" b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автоматично</a:t>
            </a:r>
            <a:r>
              <a:rPr lang="uk-UA" sz="18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з присвоєнням локального номеру та направляється до фіскального серверу ДПС України. Реєструється сервером шляхом присвоєння номера, який є номером зміни. Номер зміни повідомляється особі, яка відкриває зміну на ПРРО, у відповіді фіскального сервера. На одному ПРРО може бути відкрита одночасно тільки одна зміна. При цьому дозволяється відкрити нову зміну за умови закриття попередньої.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E0D81E1-4542-452C-8617-3D1324E63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365125"/>
            <a:ext cx="8034528" cy="1325563"/>
          </a:xfrm>
        </p:spPr>
        <p:txBody>
          <a:bodyPr>
            <a:normAutofit/>
          </a:bodyPr>
          <a:lstStyle/>
          <a:p>
            <a:r>
              <a:rPr lang="uk-UA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Державна податкова служба України</a:t>
            </a:r>
            <a:br>
              <a:rPr lang="uk-UA" sz="18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uk-UA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Головне управління ДПС у Дніпропетровській області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95BB4473-60A5-4772-BDA4-49B9746148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81"/>
          <a:stretch/>
        </p:blipFill>
        <p:spPr>
          <a:xfrm>
            <a:off x="838201" y="431973"/>
            <a:ext cx="2407920" cy="11918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20348E-F735-4AD2-A7F9-191D335C84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 r="1093" b="4165"/>
          <a:stretch/>
        </p:blipFill>
        <p:spPr>
          <a:xfrm>
            <a:off x="6315456" y="4636385"/>
            <a:ext cx="3161902" cy="1678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86E283-F393-407F-A4B8-7E6BB57AD6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324" y="4466311"/>
            <a:ext cx="1922292" cy="198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92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8CFBB-4F41-49A8-8A53-28A9E6E96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uk-UA" sz="1800" b="1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800" b="1" i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8 легких кроків роботи з ПРРО</a:t>
            </a:r>
            <a:r>
              <a:rPr lang="uk-UA" sz="1800" b="1" i="1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uk-UA" sz="1800" b="1" i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Крок 8.</a:t>
            </a:r>
            <a:r>
              <a:rPr lang="uk-UA" sz="1800" i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Закрити робочу зміну. Для цього формується </a:t>
            </a:r>
            <a:r>
              <a:rPr lang="uk-UA" sz="1800" b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фіскальний звітний чек / фіскальний звіт</a:t>
            </a:r>
            <a:r>
              <a:rPr lang="uk-UA" sz="18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890FE6F-FCC6-4C8D-A879-977C618EB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365125"/>
            <a:ext cx="8034528" cy="1325563"/>
          </a:xfrm>
        </p:spPr>
        <p:txBody>
          <a:bodyPr>
            <a:normAutofit/>
          </a:bodyPr>
          <a:lstStyle/>
          <a:p>
            <a:r>
              <a:rPr lang="uk-UA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Державна податкова служба України</a:t>
            </a:r>
            <a:br>
              <a:rPr lang="uk-UA" sz="18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uk-UA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Головне управління ДПС у Дніпропетровській області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E6CBC307-1F30-4215-96D5-1D2FF89552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81"/>
          <a:stretch/>
        </p:blipFill>
        <p:spPr>
          <a:xfrm>
            <a:off x="838201" y="431973"/>
            <a:ext cx="2407920" cy="11918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C1C1BF-C7BD-4678-895C-EFFC63C152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159" y="3444313"/>
            <a:ext cx="3179073" cy="27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06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600</Words>
  <Application>Microsoft Office PowerPoint</Application>
  <PresentationFormat>Широкий екран</PresentationFormat>
  <Paragraphs>52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Consolas</vt:lpstr>
      <vt:lpstr>Office Theme</vt:lpstr>
      <vt:lpstr>Державна податкова служба України Головне управління ДПС у Дніпропетровській області</vt:lpstr>
      <vt:lpstr>Державна податкова служба України Головне управління ДПС у Дніпропетровській області</vt:lpstr>
      <vt:lpstr>Державна податкова служба України Головне управління ДПС у Дніпропетровській області</vt:lpstr>
      <vt:lpstr>Державна податкова служба України Головне управління ДПС у Дніпропетровській області</vt:lpstr>
      <vt:lpstr>Державна податкова служба України Головне управління ДПС у Дніпропетровській області</vt:lpstr>
      <vt:lpstr>Державна податкова служба України Головне управління ДПС у Дніпропетровській області</vt:lpstr>
      <vt:lpstr>Державна податкова служба України Головне управління ДПС у Дніпропетровській області</vt:lpstr>
      <vt:lpstr>Державна податкова служба України Головне управління ДПС у Дніпропетровській області</vt:lpstr>
      <vt:lpstr>Державна податкова служба України Головне управління ДПС у Дніпропетровській області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Конєв Олег Володимирович</dc:creator>
  <cp:lastModifiedBy>Свірська Алла Володимирівна</cp:lastModifiedBy>
  <cp:revision>45</cp:revision>
  <dcterms:created xsi:type="dcterms:W3CDTF">2021-11-10T11:17:14Z</dcterms:created>
  <dcterms:modified xsi:type="dcterms:W3CDTF">2021-11-12T07:20:36Z</dcterms:modified>
</cp:coreProperties>
</file>